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9" r:id="rId4"/>
    <p:sldId id="281" r:id="rId5"/>
    <p:sldId id="260" r:id="rId6"/>
    <p:sldId id="275" r:id="rId7"/>
    <p:sldId id="261" r:id="rId8"/>
    <p:sldId id="285" r:id="rId9"/>
    <p:sldId id="262" r:id="rId10"/>
    <p:sldId id="286" r:id="rId11"/>
    <p:sldId id="276" r:id="rId12"/>
    <p:sldId id="265" r:id="rId13"/>
    <p:sldId id="263" r:id="rId14"/>
    <p:sldId id="277" r:id="rId15"/>
    <p:sldId id="278" r:id="rId16"/>
    <p:sldId id="287" r:id="rId17"/>
    <p:sldId id="280" r:id="rId18"/>
    <p:sldId id="279" r:id="rId19"/>
    <p:sldId id="282" r:id="rId20"/>
    <p:sldId id="283" r:id="rId21"/>
    <p:sldId id="288" r:id="rId22"/>
    <p:sldId id="284" r:id="rId23"/>
    <p:sldId id="270" r:id="rId24"/>
    <p:sldId id="271" r:id="rId25"/>
    <p:sldId id="272" r:id="rId26"/>
    <p:sldId id="274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48"/>
    <a:srgbClr val="0085CA"/>
    <a:srgbClr val="9D9D9D"/>
    <a:srgbClr val="003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643" y="5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10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10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katalystdm.com%2Fwp-content%2Fuploads%2F2018%2F10%2FSeismicSection.jpg&amp;imgrefurl=https%3A%2F%2Fwww.katalystdm.com%2Fdigital-transformation%2Fseismic-section-scanning%2F&amp;docid=V6dFLRj_ywjAfM&amp;tbnid=oWLY_sQ4i9A3dM%3A&amp;vet=10ahUKEwicj_vv-LvkAhUQsaQKHfd1BgIQMwhSKBAwEA..i&amp;w=750&amp;h=750&amp;bih=747&amp;biw=1536&amp;q=seismic%20section&amp;ved=0ahUKEwicj_vv-LvkAhUQsaQKHfd1BgIQMwhSKBAwEA&amp;iact=mrc&amp;uact=8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/>
          <a:p>
            <a:r>
              <a:rPr lang="en-US" dirty="0"/>
              <a:t>Zongpeng Chen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437728" cy="857250"/>
          </a:xfrm>
        </p:spPr>
        <p:txBody>
          <a:bodyPr/>
          <a:lstStyle/>
          <a:p>
            <a:r>
              <a:rPr lang="en-GB" altLang="zh-CN" sz="3200" dirty="0"/>
              <a:t>S</a:t>
            </a:r>
            <a:r>
              <a:rPr lang="en-US" altLang="zh-CN" sz="3200" dirty="0"/>
              <a:t>upervised </a:t>
            </a:r>
            <a:r>
              <a:rPr lang="en-GB" altLang="zh-CN" sz="3200" dirty="0"/>
              <a:t>S</a:t>
            </a:r>
            <a:r>
              <a:rPr lang="en-US" altLang="zh-CN" sz="3200" dirty="0" err="1"/>
              <a:t>eismic</a:t>
            </a:r>
            <a:r>
              <a:rPr lang="en-US" altLang="zh-CN" sz="3200" dirty="0"/>
              <a:t> Section Classification with</a:t>
            </a:r>
            <a:br>
              <a:rPr lang="en-US" altLang="zh-CN" sz="3200" dirty="0"/>
            </a:br>
            <a:r>
              <a:rPr lang="en-US" altLang="zh-CN" sz="3200" dirty="0"/>
              <a:t>Convolutional Neural Networks (CNNs)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7200" y="3955185"/>
            <a:ext cx="6400800" cy="453385"/>
          </a:xfrm>
        </p:spPr>
        <p:txBody>
          <a:bodyPr/>
          <a:lstStyle/>
          <a:p>
            <a:r>
              <a:rPr lang="en-US" dirty="0"/>
              <a:t>Supervisors: Olivier Dubrule, Lukas Mosser</a:t>
            </a:r>
          </a:p>
          <a:p>
            <a:r>
              <a:rPr lang="en-US" dirty="0"/>
              <a:t>Jeremy </a:t>
            </a:r>
            <a:r>
              <a:rPr lang="en-US" dirty="0" err="1"/>
              <a:t>Fortun</a:t>
            </a:r>
            <a:r>
              <a:rPr lang="en-US" dirty="0"/>
              <a:t>, </a:t>
            </a:r>
            <a:r>
              <a:rPr lang="en-GB" altLang="zh-CN" dirty="0"/>
              <a:t>Kurt Rattansingh</a:t>
            </a:r>
            <a:endParaRPr lang="en-US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0137323F-9BBB-4EFA-A3C6-2FD452E60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1775" y="201784"/>
            <a:ext cx="2055825" cy="67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507978B-D420-43F3-93D7-6F85FF0B744B}"/>
              </a:ext>
            </a:extLst>
          </p:cNvPr>
          <p:cNvSpPr txBox="1"/>
          <p:nvPr/>
        </p:nvSpPr>
        <p:spPr>
          <a:xfrm>
            <a:off x="2847810" y="2110085"/>
            <a:ext cx="3448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solidFill>
                  <a:schemeClr val="tx2"/>
                </a:solidFill>
              </a:rPr>
              <a:t>Mini-patch CNN Model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58656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891102" y="497144"/>
            <a:ext cx="4795699" cy="234218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altLang="zh-CN" sz="1200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6D46A-A15F-48B1-A1D0-A6EED4D9EC41}"/>
              </a:ext>
            </a:extLst>
          </p:cNvPr>
          <p:cNvSpPr txBox="1"/>
          <p:nvPr/>
        </p:nvSpPr>
        <p:spPr>
          <a:xfrm>
            <a:off x="376521" y="1013911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Mini-patch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6F89EF-F18C-465D-BC02-8C0F80C1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145" y="2068574"/>
            <a:ext cx="3440418" cy="2324194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5F3FCA-EF99-4CE1-8874-9E8DA1BCA513}"/>
              </a:ext>
            </a:extLst>
          </p:cNvPr>
          <p:cNvSpPr/>
          <p:nvPr/>
        </p:nvSpPr>
        <p:spPr>
          <a:xfrm>
            <a:off x="2226442" y="1708425"/>
            <a:ext cx="1016000" cy="97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B80C3D-82C8-487F-A016-B724C22CF6F2}"/>
              </a:ext>
            </a:extLst>
          </p:cNvPr>
          <p:cNvSpPr/>
          <p:nvPr/>
        </p:nvSpPr>
        <p:spPr>
          <a:xfrm>
            <a:off x="2373573" y="1717185"/>
            <a:ext cx="1016000" cy="974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06CB64A7-354C-4C3B-8849-63D720320006}"/>
              </a:ext>
            </a:extLst>
          </p:cNvPr>
          <p:cNvSpPr/>
          <p:nvPr/>
        </p:nvSpPr>
        <p:spPr>
          <a:xfrm>
            <a:off x="2711582" y="217254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0FC70AD8-5F2A-4A2A-9665-43224429B5AC}"/>
              </a:ext>
            </a:extLst>
          </p:cNvPr>
          <p:cNvSpPr/>
          <p:nvPr/>
        </p:nvSpPr>
        <p:spPr>
          <a:xfrm>
            <a:off x="2858713" y="2172547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B00357F-695D-4A4B-AC8D-5BF9FD4F7559}"/>
              </a:ext>
            </a:extLst>
          </p:cNvPr>
          <p:cNvCxnSpPr>
            <a:cxnSpLocks/>
            <a:stCxn id="22" idx="0"/>
            <a:endCxn id="22" idx="2"/>
          </p:cNvCxnSpPr>
          <p:nvPr/>
        </p:nvCxnSpPr>
        <p:spPr>
          <a:xfrm>
            <a:off x="2881573" y="1717185"/>
            <a:ext cx="0" cy="97431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FF19A0BE-3D3B-43B2-8843-5D356F32AE33}"/>
              </a:ext>
            </a:extLst>
          </p:cNvPr>
          <p:cNvCxnSpPr>
            <a:cxnSpLocks/>
          </p:cNvCxnSpPr>
          <p:nvPr/>
        </p:nvCxnSpPr>
        <p:spPr>
          <a:xfrm>
            <a:off x="2734441" y="1731111"/>
            <a:ext cx="0" cy="97431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30682C7-4A21-4596-88E8-31B662A2F2BC}"/>
              </a:ext>
            </a:extLst>
          </p:cNvPr>
          <p:cNvCxnSpPr>
            <a:stCxn id="17" idx="1"/>
            <a:endCxn id="17" idx="3"/>
          </p:cNvCxnSpPr>
          <p:nvPr/>
        </p:nvCxnSpPr>
        <p:spPr>
          <a:xfrm>
            <a:off x="2226442" y="2195580"/>
            <a:ext cx="101600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AC5826E-8B62-4831-AC98-4498C2C070F9}"/>
              </a:ext>
            </a:extLst>
          </p:cNvPr>
          <p:cNvCxnSpPr/>
          <p:nvPr/>
        </p:nvCxnSpPr>
        <p:spPr>
          <a:xfrm>
            <a:off x="2378842" y="2205827"/>
            <a:ext cx="1016000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2E6D431-F839-4D8A-9A09-EE47A6F0632D}"/>
              </a:ext>
            </a:extLst>
          </p:cNvPr>
          <p:cNvCxnSpPr>
            <a:cxnSpLocks/>
          </p:cNvCxnSpPr>
          <p:nvPr/>
        </p:nvCxnSpPr>
        <p:spPr>
          <a:xfrm flipV="1">
            <a:off x="2780160" y="1321689"/>
            <a:ext cx="3920359" cy="8457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FD9EF44-1534-457F-B67B-A96FF9F13244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2904432" y="1846939"/>
            <a:ext cx="3785012" cy="348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3A053BCE-BAA1-4C0A-8DAD-78012EAE03BF}"/>
              </a:ext>
            </a:extLst>
          </p:cNvPr>
          <p:cNvSpPr txBox="1"/>
          <p:nvPr/>
        </p:nvSpPr>
        <p:spPr>
          <a:xfrm>
            <a:off x="6838739" y="20685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639406E-D0C5-4CE1-B2FD-A915F11E4805}"/>
              </a:ext>
            </a:extLst>
          </p:cNvPr>
          <p:cNvSpPr txBox="1"/>
          <p:nvPr/>
        </p:nvSpPr>
        <p:spPr>
          <a:xfrm>
            <a:off x="6802686" y="1183189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1st pixel</a:t>
            </a:r>
            <a:endParaRPr lang="zh-CN" altLang="en-US" sz="12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26C11B62-EB2C-4AEC-9365-E3264750099B}"/>
              </a:ext>
            </a:extLst>
          </p:cNvPr>
          <p:cNvSpPr txBox="1"/>
          <p:nvPr/>
        </p:nvSpPr>
        <p:spPr>
          <a:xfrm>
            <a:off x="6798203" y="1731111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2nd pixel</a:t>
            </a:r>
            <a:endParaRPr lang="zh-CN" altLang="en-US" sz="1200" dirty="0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3250171-E400-4EFF-9C5A-D43F711BD6A2}"/>
              </a:ext>
            </a:extLst>
          </p:cNvPr>
          <p:cNvCxnSpPr/>
          <p:nvPr/>
        </p:nvCxnSpPr>
        <p:spPr>
          <a:xfrm>
            <a:off x="1925145" y="2195407"/>
            <a:ext cx="1156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C0B0AC6-E5D0-4C2E-9723-E751B8603D7A}"/>
              </a:ext>
            </a:extLst>
          </p:cNvPr>
          <p:cNvSpPr txBox="1"/>
          <p:nvPr/>
        </p:nvSpPr>
        <p:spPr>
          <a:xfrm>
            <a:off x="1716828" y="3092171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1667</a:t>
            </a:r>
            <a:endParaRPr lang="zh-CN" altLang="en-US" sz="1200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411B08F-0D39-4B64-95B3-CBD94DDCD1A7}"/>
              </a:ext>
            </a:extLst>
          </p:cNvPr>
          <p:cNvCxnSpPr/>
          <p:nvPr/>
        </p:nvCxnSpPr>
        <p:spPr>
          <a:xfrm>
            <a:off x="1933903" y="4194124"/>
            <a:ext cx="1156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8C3A231-A04D-4659-A0C3-0B339E64F7D0}"/>
              </a:ext>
            </a:extLst>
          </p:cNvPr>
          <p:cNvCxnSpPr>
            <a:stCxn id="54" idx="0"/>
          </p:cNvCxnSpPr>
          <p:nvPr/>
        </p:nvCxnSpPr>
        <p:spPr>
          <a:xfrm flipV="1">
            <a:off x="1979080" y="2204340"/>
            <a:ext cx="0" cy="887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2C7592D-E9EC-41B3-AA49-B00AC6900D8D}"/>
              </a:ext>
            </a:extLst>
          </p:cNvPr>
          <p:cNvCxnSpPr>
            <a:stCxn id="54" idx="2"/>
          </p:cNvCxnSpPr>
          <p:nvPr/>
        </p:nvCxnSpPr>
        <p:spPr>
          <a:xfrm>
            <a:off x="1979080" y="3369170"/>
            <a:ext cx="12630" cy="82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8F3ACF9-2F83-43AD-98B4-CBFBA7E5BA86}"/>
              </a:ext>
            </a:extLst>
          </p:cNvPr>
          <p:cNvCxnSpPr/>
          <p:nvPr/>
        </p:nvCxnSpPr>
        <p:spPr>
          <a:xfrm>
            <a:off x="2734441" y="4385761"/>
            <a:ext cx="0" cy="140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A67AF4C-8FA0-4EB5-86DA-BCDD0C6115E0}"/>
              </a:ext>
            </a:extLst>
          </p:cNvPr>
          <p:cNvCxnSpPr/>
          <p:nvPr/>
        </p:nvCxnSpPr>
        <p:spPr>
          <a:xfrm>
            <a:off x="5798035" y="4385761"/>
            <a:ext cx="0" cy="140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F24BEC2-AABC-4919-B2D7-7483924B3FDB}"/>
              </a:ext>
            </a:extLst>
          </p:cNvPr>
          <p:cNvSpPr txBox="1"/>
          <p:nvPr/>
        </p:nvSpPr>
        <p:spPr>
          <a:xfrm>
            <a:off x="3891102" y="4324337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1101</a:t>
            </a:r>
            <a:endParaRPr lang="zh-CN" altLang="en-US" sz="1200" dirty="0"/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F460977-E122-4CD0-B97C-90CF3D5597C5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4404191" y="4462837"/>
            <a:ext cx="139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AD15D47-986D-4354-816F-5AB1A3896B8B}"/>
              </a:ext>
            </a:extLst>
          </p:cNvPr>
          <p:cNvCxnSpPr>
            <a:stCxn id="71" idx="1"/>
          </p:cNvCxnSpPr>
          <p:nvPr/>
        </p:nvCxnSpPr>
        <p:spPr>
          <a:xfrm flipH="1">
            <a:off x="2711582" y="4462837"/>
            <a:ext cx="1179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E34DB47B-EFC3-4FD8-BDC7-457F682F4DF7}"/>
              </a:ext>
            </a:extLst>
          </p:cNvPr>
          <p:cNvSpPr txBox="1"/>
          <p:nvPr/>
        </p:nvSpPr>
        <p:spPr>
          <a:xfrm>
            <a:off x="6277566" y="3862672"/>
            <a:ext cx="221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1667 x 1101 training squares in each seismic section</a:t>
            </a:r>
            <a:endParaRPr lang="zh-CN" altLang="en-US" sz="1200" dirty="0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316812C4-36D9-410D-A779-2D09CA9A806C}"/>
              </a:ext>
            </a:extLst>
          </p:cNvPr>
          <p:cNvCxnSpPr>
            <a:cxnSpLocks/>
          </p:cNvCxnSpPr>
          <p:nvPr/>
        </p:nvCxnSpPr>
        <p:spPr>
          <a:xfrm>
            <a:off x="2226442" y="1521725"/>
            <a:ext cx="0" cy="1673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F9E69D58-E308-4159-9E08-2C556A55694E}"/>
              </a:ext>
            </a:extLst>
          </p:cNvPr>
          <p:cNvCxnSpPr>
            <a:cxnSpLocks/>
          </p:cNvCxnSpPr>
          <p:nvPr/>
        </p:nvCxnSpPr>
        <p:spPr>
          <a:xfrm flipV="1">
            <a:off x="3236833" y="1521725"/>
            <a:ext cx="0" cy="1673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8B18CCAF-DF6D-4854-9A1B-8CA29074BF79}"/>
              </a:ext>
            </a:extLst>
          </p:cNvPr>
          <p:cNvSpPr txBox="1"/>
          <p:nvPr/>
        </p:nvSpPr>
        <p:spPr>
          <a:xfrm>
            <a:off x="2557149" y="14773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65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54394E-74A0-4AE4-B22B-661B616BB259}"/>
              </a:ext>
            </a:extLst>
          </p:cNvPr>
          <p:cNvCxnSpPr>
            <a:stCxn id="16" idx="3"/>
          </p:cNvCxnSpPr>
          <p:nvPr/>
        </p:nvCxnSpPr>
        <p:spPr>
          <a:xfrm flipV="1">
            <a:off x="2911733" y="1615880"/>
            <a:ext cx="325100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26732DD4-6C80-44A8-B4FB-EF0F772F10A8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2241331" y="1615881"/>
            <a:ext cx="31581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B67339C-84DA-40D4-9F69-975CA2E69BEC}"/>
              </a:ext>
            </a:extLst>
          </p:cNvPr>
          <p:cNvCxnSpPr/>
          <p:nvPr/>
        </p:nvCxnSpPr>
        <p:spPr>
          <a:xfrm>
            <a:off x="2040759" y="1731111"/>
            <a:ext cx="1565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5FF6BED7-B0F4-4C94-8EFF-C8549FEE1614}"/>
              </a:ext>
            </a:extLst>
          </p:cNvPr>
          <p:cNvCxnSpPr/>
          <p:nvPr/>
        </p:nvCxnSpPr>
        <p:spPr>
          <a:xfrm>
            <a:off x="2040759" y="2682735"/>
            <a:ext cx="1565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BDA93F4C-AEB4-4CE4-A3A1-08516D2BC6D9}"/>
              </a:ext>
            </a:extLst>
          </p:cNvPr>
          <p:cNvSpPr txBox="1"/>
          <p:nvPr/>
        </p:nvSpPr>
        <p:spPr>
          <a:xfrm>
            <a:off x="1926574" y="203404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65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0928E019-66EC-4F01-B3FA-D1D2D2E50109}"/>
              </a:ext>
            </a:extLst>
          </p:cNvPr>
          <p:cNvCxnSpPr>
            <a:stCxn id="34" idx="0"/>
          </p:cNvCxnSpPr>
          <p:nvPr/>
        </p:nvCxnSpPr>
        <p:spPr>
          <a:xfrm flipH="1" flipV="1">
            <a:off x="2103440" y="1740044"/>
            <a:ext cx="426" cy="2940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4A2C8E70-D93D-4DF2-9062-EBC95B28FE4C}"/>
              </a:ext>
            </a:extLst>
          </p:cNvPr>
          <p:cNvCxnSpPr>
            <a:stCxn id="34" idx="2"/>
          </p:cNvCxnSpPr>
          <p:nvPr/>
        </p:nvCxnSpPr>
        <p:spPr>
          <a:xfrm>
            <a:off x="2103866" y="2311046"/>
            <a:ext cx="0" cy="371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25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13496" y="497144"/>
            <a:ext cx="4773305" cy="234218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altLang="zh-CN" sz="1200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EBBD5F-4DE7-4417-8040-67BCC1623A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52" y="1914992"/>
            <a:ext cx="3570406" cy="190682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F70541B-9E70-4593-9854-4F43A786240B}"/>
              </a:ext>
            </a:extLst>
          </p:cNvPr>
          <p:cNvSpPr txBox="1"/>
          <p:nvPr/>
        </p:nvSpPr>
        <p:spPr>
          <a:xfrm>
            <a:off x="1933843" y="3689992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BasicNet</a:t>
            </a:r>
            <a:endParaRPr lang="zh-CN" altLang="en-US" sz="12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F5E8D3-8526-4574-BE6D-4B8A0369BADB}"/>
              </a:ext>
            </a:extLst>
          </p:cNvPr>
          <p:cNvGrpSpPr/>
          <p:nvPr/>
        </p:nvGrpSpPr>
        <p:grpSpPr>
          <a:xfrm>
            <a:off x="4749327" y="761238"/>
            <a:ext cx="3878029" cy="1995367"/>
            <a:chOff x="4749327" y="761238"/>
            <a:chExt cx="3878029" cy="199536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7E0DE5F-AA39-4DEA-9A9E-8626C04A45F7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9327" y="761238"/>
              <a:ext cx="3878029" cy="17183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3ACCFB4-8D3A-4BD3-A391-71A281551F93}"/>
                </a:ext>
              </a:extLst>
            </p:cNvPr>
            <p:cNvSpPr txBox="1"/>
            <p:nvPr/>
          </p:nvSpPr>
          <p:spPr>
            <a:xfrm>
              <a:off x="6131138" y="2479606"/>
              <a:ext cx="11144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OptimizedNet</a:t>
              </a:r>
              <a:endParaRPr lang="zh-CN" altLang="en-US" sz="1200" dirty="0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7F67F78-CDC1-44A7-BA93-8DE9E59A4A02}"/>
              </a:ext>
            </a:extLst>
          </p:cNvPr>
          <p:cNvGrpSpPr/>
          <p:nvPr/>
        </p:nvGrpSpPr>
        <p:grpSpPr>
          <a:xfrm>
            <a:off x="4825608" y="2756605"/>
            <a:ext cx="3725468" cy="1864324"/>
            <a:chOff x="4825608" y="2756605"/>
            <a:chExt cx="3725468" cy="186432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341BDCB-C8DE-47B2-8B76-1E75640A818C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608" y="2756605"/>
              <a:ext cx="3725468" cy="1589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1223259-DE49-476F-B8BC-8F97AF7E3508}"/>
                </a:ext>
              </a:extLst>
            </p:cNvPr>
            <p:cNvSpPr txBox="1"/>
            <p:nvPr/>
          </p:nvSpPr>
          <p:spPr>
            <a:xfrm>
              <a:off x="6340330" y="434393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err="1"/>
                <a:t>ResNet</a:t>
              </a:r>
              <a:endParaRPr lang="zh-CN" altLang="en-US" sz="1200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1D477C63-9A94-4190-8585-02D6C87D128B}"/>
              </a:ext>
            </a:extLst>
          </p:cNvPr>
          <p:cNvSpPr txBox="1"/>
          <p:nvPr/>
        </p:nvSpPr>
        <p:spPr>
          <a:xfrm>
            <a:off x="376521" y="1013911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Mini-patch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F6ED97-8C9E-40A4-B17C-01F8E7748DCC}"/>
              </a:ext>
            </a:extLst>
          </p:cNvPr>
          <p:cNvSpPr txBox="1"/>
          <p:nvPr/>
        </p:nvSpPr>
        <p:spPr>
          <a:xfrm>
            <a:off x="1426671" y="1643373"/>
            <a:ext cx="2313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Network Architectures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2785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70696" y="497144"/>
            <a:ext cx="4316105" cy="234218"/>
          </a:xfrm>
        </p:spPr>
        <p:txBody>
          <a:bodyPr/>
          <a:lstStyle/>
          <a:p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sz="12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FA03E402-5F36-44F4-9FAB-BF46CC157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70047"/>
              </p:ext>
            </p:extLst>
          </p:nvPr>
        </p:nvGraphicFramePr>
        <p:xfrm>
          <a:off x="1592394" y="1708719"/>
          <a:ext cx="5875322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0749">
                  <a:extLst>
                    <a:ext uri="{9D8B030D-6E8A-4147-A177-3AD203B41FA5}">
                      <a16:colId xmlns:a16="http://schemas.microsoft.com/office/drawing/2014/main" val="3914740911"/>
                    </a:ext>
                  </a:extLst>
                </a:gridCol>
                <a:gridCol w="583999">
                  <a:extLst>
                    <a:ext uri="{9D8B030D-6E8A-4147-A177-3AD203B41FA5}">
                      <a16:colId xmlns:a16="http://schemas.microsoft.com/office/drawing/2014/main" val="2479212328"/>
                    </a:ext>
                  </a:extLst>
                </a:gridCol>
                <a:gridCol w="614957">
                  <a:extLst>
                    <a:ext uri="{9D8B030D-6E8A-4147-A177-3AD203B41FA5}">
                      <a16:colId xmlns:a16="http://schemas.microsoft.com/office/drawing/2014/main" val="3753781475"/>
                    </a:ext>
                  </a:extLst>
                </a:gridCol>
                <a:gridCol w="586109">
                  <a:extLst>
                    <a:ext uri="{9D8B030D-6E8A-4147-A177-3AD203B41FA5}">
                      <a16:colId xmlns:a16="http://schemas.microsoft.com/office/drawing/2014/main" val="3979490324"/>
                    </a:ext>
                  </a:extLst>
                </a:gridCol>
                <a:gridCol w="614957">
                  <a:extLst>
                    <a:ext uri="{9D8B030D-6E8A-4147-A177-3AD203B41FA5}">
                      <a16:colId xmlns:a16="http://schemas.microsoft.com/office/drawing/2014/main" val="1534700257"/>
                    </a:ext>
                  </a:extLst>
                </a:gridCol>
                <a:gridCol w="590331">
                  <a:extLst>
                    <a:ext uri="{9D8B030D-6E8A-4147-A177-3AD203B41FA5}">
                      <a16:colId xmlns:a16="http://schemas.microsoft.com/office/drawing/2014/main" val="476833796"/>
                    </a:ext>
                  </a:extLst>
                </a:gridCol>
                <a:gridCol w="614957">
                  <a:extLst>
                    <a:ext uri="{9D8B030D-6E8A-4147-A177-3AD203B41FA5}">
                      <a16:colId xmlns:a16="http://schemas.microsoft.com/office/drawing/2014/main" val="95395705"/>
                    </a:ext>
                  </a:extLst>
                </a:gridCol>
                <a:gridCol w="575556">
                  <a:extLst>
                    <a:ext uri="{9D8B030D-6E8A-4147-A177-3AD203B41FA5}">
                      <a16:colId xmlns:a16="http://schemas.microsoft.com/office/drawing/2014/main" val="3249428391"/>
                    </a:ext>
                  </a:extLst>
                </a:gridCol>
                <a:gridCol w="613707">
                  <a:extLst>
                    <a:ext uri="{9D8B030D-6E8A-4147-A177-3AD203B41FA5}">
                      <a16:colId xmlns:a16="http://schemas.microsoft.com/office/drawing/2014/main" val="3901941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2*10</a:t>
                      </a:r>
                      <a:r>
                        <a:rPr lang="en-US" sz="1100" kern="100" baseline="30000" dirty="0">
                          <a:effectLst/>
                        </a:rPr>
                        <a:t>-2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1*10</a:t>
                      </a:r>
                      <a:r>
                        <a:rPr lang="en-US" sz="1100" kern="100" baseline="300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5*10</a:t>
                      </a:r>
                      <a:r>
                        <a:rPr lang="en-US" sz="1100" kern="100" baseline="30000">
                          <a:effectLst/>
                        </a:rPr>
                        <a:t>-3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1*10</a:t>
                      </a:r>
                      <a:r>
                        <a:rPr lang="en-US" sz="1100" kern="100" baseline="30000">
                          <a:effectLst/>
                        </a:rPr>
                        <a:t>-3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876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975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BasicNet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88.9%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88.6%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88.3%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89.8%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89.9%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96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OptimizedNet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97.6%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92.4%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92.4%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92.4%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6753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ResNet 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91.3%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01988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solidFill>
                            <a:srgbClr val="FF0000"/>
                          </a:solidFill>
                          <a:effectLst/>
                        </a:rPr>
                        <a:t>ResNet</a:t>
                      </a: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 34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C000"/>
                          </a:solidFill>
                          <a:effectLst/>
                        </a:rPr>
                        <a:t>91.9%</a:t>
                      </a:r>
                      <a:endParaRPr lang="zh-CN" sz="1050" b="1" kern="100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96146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ResNet 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99,1%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99.7%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90.8%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40874718"/>
                  </a:ext>
                </a:extLst>
              </a:tr>
            </a:tbl>
          </a:graphicData>
        </a:graphic>
      </p:graphicFrame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D561AF53-94EB-4A83-B0E3-18BE872A9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46554"/>
              </p:ext>
            </p:extLst>
          </p:nvPr>
        </p:nvGraphicFramePr>
        <p:xfrm>
          <a:off x="1592394" y="3420422"/>
          <a:ext cx="5946977" cy="1173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01079">
                  <a:extLst>
                    <a:ext uri="{9D8B030D-6E8A-4147-A177-3AD203B41FA5}">
                      <a16:colId xmlns:a16="http://schemas.microsoft.com/office/drawing/2014/main" val="4088702726"/>
                    </a:ext>
                  </a:extLst>
                </a:gridCol>
                <a:gridCol w="594984">
                  <a:extLst>
                    <a:ext uri="{9D8B030D-6E8A-4147-A177-3AD203B41FA5}">
                      <a16:colId xmlns:a16="http://schemas.microsoft.com/office/drawing/2014/main" val="2265313429"/>
                    </a:ext>
                  </a:extLst>
                </a:gridCol>
                <a:gridCol w="626526">
                  <a:extLst>
                    <a:ext uri="{9D8B030D-6E8A-4147-A177-3AD203B41FA5}">
                      <a16:colId xmlns:a16="http://schemas.microsoft.com/office/drawing/2014/main" val="2304261438"/>
                    </a:ext>
                  </a:extLst>
                </a:gridCol>
                <a:gridCol w="597135">
                  <a:extLst>
                    <a:ext uri="{9D8B030D-6E8A-4147-A177-3AD203B41FA5}">
                      <a16:colId xmlns:a16="http://schemas.microsoft.com/office/drawing/2014/main" val="47889405"/>
                    </a:ext>
                  </a:extLst>
                </a:gridCol>
                <a:gridCol w="626526">
                  <a:extLst>
                    <a:ext uri="{9D8B030D-6E8A-4147-A177-3AD203B41FA5}">
                      <a16:colId xmlns:a16="http://schemas.microsoft.com/office/drawing/2014/main" val="3016491270"/>
                    </a:ext>
                  </a:extLst>
                </a:gridCol>
                <a:gridCol w="601437">
                  <a:extLst>
                    <a:ext uri="{9D8B030D-6E8A-4147-A177-3AD203B41FA5}">
                      <a16:colId xmlns:a16="http://schemas.microsoft.com/office/drawing/2014/main" val="2010300885"/>
                    </a:ext>
                  </a:extLst>
                </a:gridCol>
                <a:gridCol w="626526">
                  <a:extLst>
                    <a:ext uri="{9D8B030D-6E8A-4147-A177-3AD203B41FA5}">
                      <a16:colId xmlns:a16="http://schemas.microsoft.com/office/drawing/2014/main" val="3143610721"/>
                    </a:ext>
                  </a:extLst>
                </a:gridCol>
                <a:gridCol w="586382">
                  <a:extLst>
                    <a:ext uri="{9D8B030D-6E8A-4147-A177-3AD203B41FA5}">
                      <a16:colId xmlns:a16="http://schemas.microsoft.com/office/drawing/2014/main" val="2676075870"/>
                    </a:ext>
                  </a:extLst>
                </a:gridCol>
                <a:gridCol w="586382">
                  <a:extLst>
                    <a:ext uri="{9D8B030D-6E8A-4147-A177-3AD203B41FA5}">
                      <a16:colId xmlns:a16="http://schemas.microsoft.com/office/drawing/2014/main" val="544651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2*10</a:t>
                      </a:r>
                      <a:r>
                        <a:rPr lang="en-US" sz="1100" kern="100" baseline="30000">
                          <a:effectLst/>
                        </a:rPr>
                        <a:t>-2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1*10</a:t>
                      </a:r>
                      <a:r>
                        <a:rPr lang="en-US" sz="1100" kern="100" baseline="30000" dirty="0">
                          <a:solidFill>
                            <a:srgbClr val="FF0000"/>
                          </a:solidFill>
                          <a:effectLst/>
                        </a:rPr>
                        <a:t>-2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5*10</a:t>
                      </a:r>
                      <a:r>
                        <a:rPr lang="en-US" sz="1100" kern="100" baseline="30000">
                          <a:effectLst/>
                        </a:rPr>
                        <a:t>-3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1*10</a:t>
                      </a:r>
                      <a:r>
                        <a:rPr lang="en-US" sz="1100" kern="100" baseline="30000">
                          <a:effectLst/>
                        </a:rPr>
                        <a:t>-3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0127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Validation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Validation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0947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BasicNet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88.5%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90.9%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91.1%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59553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OptimizedNet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97.1%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92.8%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93.1%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93.0%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346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ResNet 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99.2%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92.0%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99.5%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92.2%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92.5%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2662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 err="1">
                          <a:solidFill>
                            <a:srgbClr val="FF0000"/>
                          </a:solidFill>
                          <a:effectLst/>
                        </a:rPr>
                        <a:t>ResNet</a:t>
                      </a: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 34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C000"/>
                          </a:solidFill>
                          <a:effectLst/>
                        </a:rPr>
                        <a:t>92.1%</a:t>
                      </a:r>
                      <a:endParaRPr lang="zh-CN" sz="1050" b="1" kern="100" dirty="0">
                        <a:solidFill>
                          <a:srgbClr val="FFC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99.5%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92.1%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99.7%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0" kern="100" dirty="0">
                          <a:solidFill>
                            <a:schemeClr val="tx1"/>
                          </a:solidFill>
                          <a:effectLst/>
                        </a:rPr>
                        <a:t>92.3%</a:t>
                      </a:r>
                      <a:endParaRPr lang="zh-CN" sz="1050" b="0" kern="100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14428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ResNet 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98.1%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91.8%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92.0%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99.7%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92.0%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0819855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C199348D-84F9-4634-8C73-011CF59E0210}"/>
              </a:ext>
            </a:extLst>
          </p:cNvPr>
          <p:cNvSpPr txBox="1"/>
          <p:nvPr/>
        </p:nvSpPr>
        <p:spPr>
          <a:xfrm>
            <a:off x="434787" y="1377487"/>
            <a:ext cx="16986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On ‘1-feature’ dataset:</a:t>
            </a:r>
            <a:endParaRPr lang="zh-CN" alt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2505CB-0E0D-4AD2-85B6-2C1C8C1C7C9B}"/>
              </a:ext>
            </a:extLst>
          </p:cNvPr>
          <p:cNvSpPr txBox="1"/>
          <p:nvPr/>
        </p:nvSpPr>
        <p:spPr>
          <a:xfrm>
            <a:off x="376521" y="1013911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Mini-patch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758D99-3344-498E-BD4A-D0F301E93421}"/>
              </a:ext>
            </a:extLst>
          </p:cNvPr>
          <p:cNvSpPr txBox="1"/>
          <p:nvPr/>
        </p:nvSpPr>
        <p:spPr>
          <a:xfrm>
            <a:off x="3625119" y="1013911"/>
            <a:ext cx="1937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Training VS Validation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F48B5ED-1CB8-41BB-B4D4-588A3CD079D7}"/>
              </a:ext>
            </a:extLst>
          </p:cNvPr>
          <p:cNvSpPr txBox="1"/>
          <p:nvPr/>
        </p:nvSpPr>
        <p:spPr>
          <a:xfrm>
            <a:off x="4530055" y="1404603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Learning rate</a:t>
            </a:r>
            <a:endParaRPr lang="zh-CN" altLang="en-US" sz="12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F6CE8C-410C-4A5C-83E6-1FA89C6C8F65}"/>
              </a:ext>
            </a:extLst>
          </p:cNvPr>
          <p:cNvSpPr txBox="1"/>
          <p:nvPr/>
        </p:nvSpPr>
        <p:spPr>
          <a:xfrm>
            <a:off x="376521" y="2295459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Neural Network</a:t>
            </a:r>
            <a:endParaRPr lang="zh-CN" altLang="en-US" sz="12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284CA44-7117-4993-A891-F923E86E8BFE}"/>
              </a:ext>
            </a:extLst>
          </p:cNvPr>
          <p:cNvGrpSpPr/>
          <p:nvPr/>
        </p:nvGrpSpPr>
        <p:grpSpPr>
          <a:xfrm>
            <a:off x="376520" y="3091863"/>
            <a:ext cx="5240692" cy="1192298"/>
            <a:chOff x="376520" y="3091863"/>
            <a:chExt cx="5240692" cy="119229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500959B-2B23-470E-9C40-E54466798F18}"/>
                </a:ext>
              </a:extLst>
            </p:cNvPr>
            <p:cNvSpPr txBox="1"/>
            <p:nvPr/>
          </p:nvSpPr>
          <p:spPr>
            <a:xfrm>
              <a:off x="434786" y="3091864"/>
              <a:ext cx="16986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On ‘6-feature’ dataset:</a:t>
              </a:r>
              <a:endParaRPr lang="zh-CN" altLang="en-US" sz="12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AA28B40-62E5-4596-BA21-A83E47931EE0}"/>
                </a:ext>
              </a:extLst>
            </p:cNvPr>
            <p:cNvSpPr txBox="1"/>
            <p:nvPr/>
          </p:nvSpPr>
          <p:spPr>
            <a:xfrm>
              <a:off x="4530055" y="3091863"/>
              <a:ext cx="10871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Learning rate</a:t>
              </a:r>
              <a:endParaRPr lang="zh-CN" altLang="en-US" sz="1200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3CE18DB-D51D-4984-97DC-5501F82C5CE0}"/>
                </a:ext>
              </a:extLst>
            </p:cNvPr>
            <p:cNvSpPr txBox="1"/>
            <p:nvPr/>
          </p:nvSpPr>
          <p:spPr>
            <a:xfrm>
              <a:off x="376520" y="4007162"/>
              <a:ext cx="12410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Neural Network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667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442347" y="497144"/>
            <a:ext cx="4244454" cy="234218"/>
          </a:xfrm>
        </p:spPr>
        <p:txBody>
          <a:bodyPr/>
          <a:lstStyle/>
          <a:p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2505CB-0E0D-4AD2-85B6-2C1C8C1C7C9B}"/>
              </a:ext>
            </a:extLst>
          </p:cNvPr>
          <p:cNvSpPr txBox="1"/>
          <p:nvPr/>
        </p:nvSpPr>
        <p:spPr>
          <a:xfrm>
            <a:off x="376521" y="1013911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Mini-patch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758D99-3344-498E-BD4A-D0F301E93421}"/>
              </a:ext>
            </a:extLst>
          </p:cNvPr>
          <p:cNvSpPr txBox="1"/>
          <p:nvPr/>
        </p:nvSpPr>
        <p:spPr>
          <a:xfrm>
            <a:off x="2675723" y="1126640"/>
            <a:ext cx="185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Full dataset training</a:t>
            </a:r>
          </a:p>
          <a:p>
            <a:r>
              <a:rPr lang="en-US" altLang="zh-CN" sz="1400" dirty="0">
                <a:solidFill>
                  <a:schemeClr val="tx2"/>
                </a:solidFill>
              </a:rPr>
              <a:t>on ‘1-feature’ dataset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D4F86F-8866-4392-AE2B-2324E3A295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6" y="1796178"/>
            <a:ext cx="3505750" cy="19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EFA60BA-D883-4FBC-9AAD-85B21CEA66B8}"/>
              </a:ext>
            </a:extLst>
          </p:cNvPr>
          <p:cNvSpPr txBox="1"/>
          <p:nvPr/>
        </p:nvSpPr>
        <p:spPr>
          <a:xfrm>
            <a:off x="2729369" y="1970325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Human Interpretation</a:t>
            </a:r>
            <a:endParaRPr lang="zh-CN" altLang="en-US" sz="1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66D2CD-069F-44DC-BB02-39547D7C49AF}"/>
              </a:ext>
            </a:extLst>
          </p:cNvPr>
          <p:cNvSpPr/>
          <p:nvPr/>
        </p:nvSpPr>
        <p:spPr>
          <a:xfrm>
            <a:off x="1200991" y="226372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353808-4259-4E2A-80E9-37F7CAAF95DA}"/>
              </a:ext>
            </a:extLst>
          </p:cNvPr>
          <p:cNvCxnSpPr/>
          <p:nvPr/>
        </p:nvCxnSpPr>
        <p:spPr>
          <a:xfrm>
            <a:off x="2227501" y="226372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E169F1A-3199-4E8F-8D0F-DABE2B2F3237}"/>
              </a:ext>
            </a:extLst>
          </p:cNvPr>
          <p:cNvCxnSpPr/>
          <p:nvPr/>
        </p:nvCxnSpPr>
        <p:spPr>
          <a:xfrm>
            <a:off x="2227501" y="265961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ED46AAF-2113-49B6-AE35-7E32BD8F179B}"/>
              </a:ext>
            </a:extLst>
          </p:cNvPr>
          <p:cNvSpPr/>
          <p:nvPr/>
        </p:nvSpPr>
        <p:spPr>
          <a:xfrm>
            <a:off x="2479748" y="2381439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25B0496F-E728-4733-94E9-13DC78C9C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09" y="852776"/>
            <a:ext cx="1423447" cy="1852893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B97AD93B-E6C4-4D73-A01E-B69BF96FA2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456" y="1393590"/>
            <a:ext cx="2104511" cy="950429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000AD0B4-6825-4BCD-81B8-659D6E8FE96D}"/>
              </a:ext>
            </a:extLst>
          </p:cNvPr>
          <p:cNvSpPr/>
          <p:nvPr/>
        </p:nvSpPr>
        <p:spPr>
          <a:xfrm>
            <a:off x="5290770" y="132168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E99CFB-C79D-4A4D-8619-B83D8AB17ECF}"/>
              </a:ext>
            </a:extLst>
          </p:cNvPr>
          <p:cNvSpPr/>
          <p:nvPr/>
        </p:nvSpPr>
        <p:spPr>
          <a:xfrm>
            <a:off x="6576658" y="1437075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07981E4-849A-44F4-8400-52D9DFD65EB7}"/>
              </a:ext>
            </a:extLst>
          </p:cNvPr>
          <p:cNvCxnSpPr/>
          <p:nvPr/>
        </p:nvCxnSpPr>
        <p:spPr>
          <a:xfrm>
            <a:off x="6304003" y="132168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E567011-86FE-4D2E-83DC-149ACE7B5789}"/>
              </a:ext>
            </a:extLst>
          </p:cNvPr>
          <p:cNvCxnSpPr/>
          <p:nvPr/>
        </p:nvCxnSpPr>
        <p:spPr>
          <a:xfrm>
            <a:off x="6324411" y="171757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5267C398-0D0E-47DF-B967-4DA9C7053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009" y="2820248"/>
            <a:ext cx="1417488" cy="1852893"/>
          </a:xfrm>
          <a:prstGeom prst="rect">
            <a:avLst/>
          </a:prstGeom>
        </p:spPr>
      </p:pic>
      <p:pic>
        <p:nvPicPr>
          <p:cNvPr id="32" name="图片 31" descr="图片包含 树&#10;&#10;描述已自动生成">
            <a:extLst>
              <a:ext uri="{FF2B5EF4-FFF2-40B4-BE49-F238E27FC236}">
                <a16:creationId xmlns:a16="http://schemas.microsoft.com/office/drawing/2014/main" id="{F08D3345-DAC9-4687-B502-598DC90AF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67" y="3379529"/>
            <a:ext cx="2148000" cy="899125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45F71411-95EA-48AE-B1E4-D602BE1F9469}"/>
              </a:ext>
            </a:extLst>
          </p:cNvPr>
          <p:cNvSpPr/>
          <p:nvPr/>
        </p:nvSpPr>
        <p:spPr>
          <a:xfrm>
            <a:off x="5277493" y="3295995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BB469E-ACA2-4D77-A2C1-C787B57FC38A}"/>
              </a:ext>
            </a:extLst>
          </p:cNvPr>
          <p:cNvCxnSpPr/>
          <p:nvPr/>
        </p:nvCxnSpPr>
        <p:spPr>
          <a:xfrm>
            <a:off x="6304002" y="3295995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30C412B-1990-4E7B-9235-FC731F02AB0C}"/>
              </a:ext>
            </a:extLst>
          </p:cNvPr>
          <p:cNvSpPr/>
          <p:nvPr/>
        </p:nvSpPr>
        <p:spPr>
          <a:xfrm>
            <a:off x="6556249" y="3421767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50DB9A7-750A-4FD3-A59C-64E9449D7945}"/>
              </a:ext>
            </a:extLst>
          </p:cNvPr>
          <p:cNvCxnSpPr/>
          <p:nvPr/>
        </p:nvCxnSpPr>
        <p:spPr>
          <a:xfrm>
            <a:off x="6296356" y="3684330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8094017-A09E-47E8-B75D-3D498279129D}"/>
              </a:ext>
            </a:extLst>
          </p:cNvPr>
          <p:cNvSpPr txBox="1"/>
          <p:nvPr/>
        </p:nvSpPr>
        <p:spPr>
          <a:xfrm>
            <a:off x="7017466" y="1044688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OptimizedNet</a:t>
            </a:r>
            <a:endParaRPr lang="zh-CN" altLang="en-US" sz="1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4BDEFE4-E1E9-462D-8E5D-6E1D2699C841}"/>
              </a:ext>
            </a:extLst>
          </p:cNvPr>
          <p:cNvSpPr txBox="1"/>
          <p:nvPr/>
        </p:nvSpPr>
        <p:spPr>
          <a:xfrm>
            <a:off x="7103226" y="303131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ResNet</a:t>
            </a:r>
            <a:r>
              <a:rPr lang="en-US" altLang="zh-CN" sz="1000" dirty="0"/>
              <a:t> 34</a:t>
            </a:r>
            <a:endParaRPr lang="zh-CN" altLang="en-US" sz="1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E12D5F-54B6-4F10-88FE-8D14A87F9415}"/>
              </a:ext>
            </a:extLst>
          </p:cNvPr>
          <p:cNvSpPr/>
          <p:nvPr/>
        </p:nvSpPr>
        <p:spPr>
          <a:xfrm>
            <a:off x="6861830" y="424214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~95.2%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A3D43BB-CDC9-49AE-8E15-9EEF60776AF6}"/>
              </a:ext>
            </a:extLst>
          </p:cNvPr>
          <p:cNvSpPr/>
          <p:nvPr/>
        </p:nvSpPr>
        <p:spPr>
          <a:xfrm>
            <a:off x="6861830" y="223881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~96.9%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38F976-92F7-40D7-A101-7982B68A300A}"/>
              </a:ext>
            </a:extLst>
          </p:cNvPr>
          <p:cNvSpPr txBox="1"/>
          <p:nvPr/>
        </p:nvSpPr>
        <p:spPr>
          <a:xfrm>
            <a:off x="1081321" y="3742522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Good accuracy but low geological continuity.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52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5" grpId="0" animBg="1"/>
      <p:bldP spid="37" grpId="0"/>
      <p:bldP spid="38" grpId="0"/>
      <p:bldP spid="39" grpId="0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>
            <a:extLst>
              <a:ext uri="{FF2B5EF4-FFF2-40B4-BE49-F238E27FC236}">
                <a16:creationId xmlns:a16="http://schemas.microsoft.com/office/drawing/2014/main" id="{15AF5DCB-5E60-411E-B33A-1E3FC6647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91" y="3382772"/>
            <a:ext cx="2058019" cy="880457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2F6E57CC-28D1-41D0-A220-98842FF24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656" y="2907756"/>
            <a:ext cx="1336665" cy="1736722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27751A8A-0A8E-4C67-A4E2-F097291D9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82" y="1383271"/>
            <a:ext cx="2085586" cy="88045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A3945B0D-D0A7-45AF-99D3-82262DBAC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407" y="901009"/>
            <a:ext cx="1400132" cy="182688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193275" y="497144"/>
            <a:ext cx="4493525" cy="234218"/>
          </a:xfrm>
        </p:spPr>
        <p:txBody>
          <a:bodyPr/>
          <a:lstStyle/>
          <a:p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2505CB-0E0D-4AD2-85B6-2C1C8C1C7C9B}"/>
              </a:ext>
            </a:extLst>
          </p:cNvPr>
          <p:cNvSpPr txBox="1"/>
          <p:nvPr/>
        </p:nvSpPr>
        <p:spPr>
          <a:xfrm>
            <a:off x="376521" y="1013911"/>
            <a:ext cx="1986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Mini-patch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758D99-3344-498E-BD4A-D0F301E93421}"/>
              </a:ext>
            </a:extLst>
          </p:cNvPr>
          <p:cNvSpPr txBox="1"/>
          <p:nvPr/>
        </p:nvSpPr>
        <p:spPr>
          <a:xfrm>
            <a:off x="2675723" y="1126640"/>
            <a:ext cx="185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</a:rPr>
              <a:t>Full dataset training</a:t>
            </a:r>
          </a:p>
          <a:p>
            <a:r>
              <a:rPr lang="en-US" altLang="zh-CN" sz="1400" dirty="0">
                <a:solidFill>
                  <a:schemeClr val="tx2"/>
                </a:solidFill>
              </a:rPr>
              <a:t>on ‘6-feature’ dataset</a:t>
            </a:r>
            <a:endParaRPr lang="zh-CN" altLang="en-US" sz="1400" dirty="0">
              <a:solidFill>
                <a:schemeClr val="tx2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D4F86F-8866-4392-AE2B-2324E3A295F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6" y="1796178"/>
            <a:ext cx="3505750" cy="19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EFA60BA-D883-4FBC-9AAD-85B21CEA66B8}"/>
              </a:ext>
            </a:extLst>
          </p:cNvPr>
          <p:cNvSpPr txBox="1"/>
          <p:nvPr/>
        </p:nvSpPr>
        <p:spPr>
          <a:xfrm>
            <a:off x="2729369" y="1970325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Human Interpretation</a:t>
            </a:r>
            <a:endParaRPr lang="zh-CN" altLang="en-US" sz="1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66D2CD-069F-44DC-BB02-39547D7C49AF}"/>
              </a:ext>
            </a:extLst>
          </p:cNvPr>
          <p:cNvSpPr/>
          <p:nvPr/>
        </p:nvSpPr>
        <p:spPr>
          <a:xfrm>
            <a:off x="1200991" y="226372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353808-4259-4E2A-80E9-37F7CAAF95DA}"/>
              </a:ext>
            </a:extLst>
          </p:cNvPr>
          <p:cNvCxnSpPr/>
          <p:nvPr/>
        </p:nvCxnSpPr>
        <p:spPr>
          <a:xfrm>
            <a:off x="2227501" y="226372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E169F1A-3199-4E8F-8D0F-DABE2B2F3237}"/>
              </a:ext>
            </a:extLst>
          </p:cNvPr>
          <p:cNvCxnSpPr/>
          <p:nvPr/>
        </p:nvCxnSpPr>
        <p:spPr>
          <a:xfrm>
            <a:off x="2227501" y="265961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ED46AAF-2113-49B6-AE35-7E32BD8F179B}"/>
              </a:ext>
            </a:extLst>
          </p:cNvPr>
          <p:cNvSpPr/>
          <p:nvPr/>
        </p:nvSpPr>
        <p:spPr>
          <a:xfrm>
            <a:off x="2479748" y="2381439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0AD0B4-6825-4BCD-81B8-659D6E8FE96D}"/>
              </a:ext>
            </a:extLst>
          </p:cNvPr>
          <p:cNvSpPr/>
          <p:nvPr/>
        </p:nvSpPr>
        <p:spPr>
          <a:xfrm>
            <a:off x="5290770" y="132168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E99CFB-C79D-4A4D-8619-B83D8AB17ECF}"/>
              </a:ext>
            </a:extLst>
          </p:cNvPr>
          <p:cNvSpPr/>
          <p:nvPr/>
        </p:nvSpPr>
        <p:spPr>
          <a:xfrm>
            <a:off x="6576658" y="1437075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07981E4-849A-44F4-8400-52D9DFD65EB7}"/>
              </a:ext>
            </a:extLst>
          </p:cNvPr>
          <p:cNvCxnSpPr/>
          <p:nvPr/>
        </p:nvCxnSpPr>
        <p:spPr>
          <a:xfrm>
            <a:off x="6304003" y="132168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E567011-86FE-4D2E-83DC-149ACE7B5789}"/>
              </a:ext>
            </a:extLst>
          </p:cNvPr>
          <p:cNvCxnSpPr/>
          <p:nvPr/>
        </p:nvCxnSpPr>
        <p:spPr>
          <a:xfrm>
            <a:off x="6324411" y="171757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5F71411-95EA-48AE-B1E4-D602BE1F9469}"/>
              </a:ext>
            </a:extLst>
          </p:cNvPr>
          <p:cNvSpPr/>
          <p:nvPr/>
        </p:nvSpPr>
        <p:spPr>
          <a:xfrm>
            <a:off x="5277493" y="3295995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BB469E-ACA2-4D77-A2C1-C787B57FC38A}"/>
              </a:ext>
            </a:extLst>
          </p:cNvPr>
          <p:cNvCxnSpPr/>
          <p:nvPr/>
        </p:nvCxnSpPr>
        <p:spPr>
          <a:xfrm>
            <a:off x="6304002" y="3295995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30C412B-1990-4E7B-9235-FC731F02AB0C}"/>
              </a:ext>
            </a:extLst>
          </p:cNvPr>
          <p:cNvSpPr/>
          <p:nvPr/>
        </p:nvSpPr>
        <p:spPr>
          <a:xfrm>
            <a:off x="6556249" y="3421767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50DB9A7-750A-4FD3-A59C-64E9449D7945}"/>
              </a:ext>
            </a:extLst>
          </p:cNvPr>
          <p:cNvCxnSpPr/>
          <p:nvPr/>
        </p:nvCxnSpPr>
        <p:spPr>
          <a:xfrm>
            <a:off x="6296356" y="3684330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8094017-A09E-47E8-B75D-3D498279129D}"/>
              </a:ext>
            </a:extLst>
          </p:cNvPr>
          <p:cNvSpPr txBox="1"/>
          <p:nvPr/>
        </p:nvSpPr>
        <p:spPr>
          <a:xfrm>
            <a:off x="7017466" y="1044688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OptimizedNet</a:t>
            </a:r>
            <a:endParaRPr lang="zh-CN" altLang="en-US" sz="1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4BDEFE4-E1E9-462D-8E5D-6E1D2699C841}"/>
              </a:ext>
            </a:extLst>
          </p:cNvPr>
          <p:cNvSpPr txBox="1"/>
          <p:nvPr/>
        </p:nvSpPr>
        <p:spPr>
          <a:xfrm>
            <a:off x="7103226" y="3031317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 err="1"/>
              <a:t>ResNet</a:t>
            </a:r>
            <a:r>
              <a:rPr lang="en-US" altLang="zh-CN" sz="1000" dirty="0"/>
              <a:t> 34</a:t>
            </a:r>
            <a:endParaRPr lang="zh-CN" altLang="en-US" sz="10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45E5C91-D9F3-458C-9943-7AAA46537C1A}"/>
              </a:ext>
            </a:extLst>
          </p:cNvPr>
          <p:cNvSpPr/>
          <p:nvPr/>
        </p:nvSpPr>
        <p:spPr>
          <a:xfrm>
            <a:off x="6861830" y="223881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~97.7%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15C3228E-5779-4A58-B109-BA7940B328BC}"/>
              </a:ext>
            </a:extLst>
          </p:cNvPr>
          <p:cNvSpPr/>
          <p:nvPr/>
        </p:nvSpPr>
        <p:spPr>
          <a:xfrm>
            <a:off x="6861830" y="424214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~96.7%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03249D9-73DC-4E6E-B7A9-E8155AA4A6C6}"/>
              </a:ext>
            </a:extLst>
          </p:cNvPr>
          <p:cNvSpPr txBox="1"/>
          <p:nvPr/>
        </p:nvSpPr>
        <p:spPr>
          <a:xfrm>
            <a:off x="1081321" y="3742522"/>
            <a:ext cx="3504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Better accuracy and better geological continuity.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11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5" grpId="0" animBg="1"/>
      <p:bldP spid="37" grpId="0"/>
      <p:bldP spid="38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507978B-D420-43F3-93D7-6F85FF0B744B}"/>
              </a:ext>
            </a:extLst>
          </p:cNvPr>
          <p:cNvSpPr txBox="1"/>
          <p:nvPr/>
        </p:nvSpPr>
        <p:spPr>
          <a:xfrm>
            <a:off x="2350879" y="2110085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solidFill>
                  <a:schemeClr val="tx2"/>
                </a:solidFill>
              </a:rPr>
              <a:t>Encoder-decoder CNN Model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96946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22428" y="497144"/>
            <a:ext cx="4964374" cy="234218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altLang="zh-CN" sz="1200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6D46A-A15F-48B1-A1D0-A6EED4D9EC41}"/>
              </a:ext>
            </a:extLst>
          </p:cNvPr>
          <p:cNvSpPr txBox="1"/>
          <p:nvPr/>
        </p:nvSpPr>
        <p:spPr>
          <a:xfrm>
            <a:off x="376521" y="1013911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Encoder-decoder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pic>
        <p:nvPicPr>
          <p:cNvPr id="20" name="图片 19" descr="图片包含 音乐&#10;&#10;描述已自动生成">
            <a:extLst>
              <a:ext uri="{FF2B5EF4-FFF2-40B4-BE49-F238E27FC236}">
                <a16:creationId xmlns:a16="http://schemas.microsoft.com/office/drawing/2014/main" id="{F0638774-A61D-4F32-ACA4-202BC20FB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36" y="1321688"/>
            <a:ext cx="6668528" cy="207063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D74A024-8ABC-4840-A582-D5A02BC15D21}"/>
              </a:ext>
            </a:extLst>
          </p:cNvPr>
          <p:cNvSpPr txBox="1"/>
          <p:nvPr/>
        </p:nvSpPr>
        <p:spPr>
          <a:xfrm>
            <a:off x="725534" y="3313981"/>
            <a:ext cx="4569797" cy="10156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Whole image as a training object</a:t>
            </a:r>
          </a:p>
          <a:p>
            <a:endParaRPr lang="en-US" altLang="zh-CN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Use ‘encoder’ to extract features and classify different facies</a:t>
            </a:r>
          </a:p>
          <a:p>
            <a:endParaRPr lang="en-US" altLang="zh-CN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Use ‘decoder’ to accurately localize the different facies</a:t>
            </a:r>
          </a:p>
        </p:txBody>
      </p:sp>
    </p:spTree>
    <p:extLst>
      <p:ext uri="{BB962C8B-B14F-4D97-AF65-F5344CB8AC3E}">
        <p14:creationId xmlns:p14="http://schemas.microsoft.com/office/powerpoint/2010/main" val="3735234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667836" y="497144"/>
            <a:ext cx="5018965" cy="234218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altLang="zh-CN" sz="1200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6D46A-A15F-48B1-A1D0-A6EED4D9EC41}"/>
              </a:ext>
            </a:extLst>
          </p:cNvPr>
          <p:cNvSpPr txBox="1"/>
          <p:nvPr/>
        </p:nvSpPr>
        <p:spPr>
          <a:xfrm>
            <a:off x="376521" y="1013911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Encoder-decoder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BB6F89EF-F18C-465D-BC02-8C0F80C1D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88" y="1399438"/>
            <a:ext cx="3440418" cy="2324194"/>
          </a:xfrm>
          <a:prstGeom prst="rect">
            <a:avLst/>
          </a:prstGeom>
        </p:spPr>
      </p:pic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D3250171-E400-4EFF-9C5A-D43F711BD6A2}"/>
              </a:ext>
            </a:extLst>
          </p:cNvPr>
          <p:cNvCxnSpPr/>
          <p:nvPr/>
        </p:nvCxnSpPr>
        <p:spPr>
          <a:xfrm>
            <a:off x="1911498" y="1639327"/>
            <a:ext cx="1156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CC0B0AC6-E5D0-4C2E-9723-E751B8603D7A}"/>
              </a:ext>
            </a:extLst>
          </p:cNvPr>
          <p:cNvSpPr txBox="1"/>
          <p:nvPr/>
        </p:nvSpPr>
        <p:spPr>
          <a:xfrm>
            <a:off x="1703181" y="2451436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1536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B411B08F-0D39-4B64-95B3-CBD94DDCD1A7}"/>
              </a:ext>
            </a:extLst>
          </p:cNvPr>
          <p:cNvCxnSpPr/>
          <p:nvPr/>
        </p:nvCxnSpPr>
        <p:spPr>
          <a:xfrm>
            <a:off x="1911498" y="3448996"/>
            <a:ext cx="1156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88C3A231-A04D-4659-A0C3-0B339E64F7D0}"/>
              </a:ext>
            </a:extLst>
          </p:cNvPr>
          <p:cNvCxnSpPr>
            <a:cxnSpLocks/>
          </p:cNvCxnSpPr>
          <p:nvPr/>
        </p:nvCxnSpPr>
        <p:spPr>
          <a:xfrm flipV="1">
            <a:off x="1965433" y="1639328"/>
            <a:ext cx="0" cy="838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A2C7592D-E9EC-41B3-AA49-B00AC6900D8D}"/>
              </a:ext>
            </a:extLst>
          </p:cNvPr>
          <p:cNvCxnSpPr>
            <a:cxnSpLocks/>
          </p:cNvCxnSpPr>
          <p:nvPr/>
        </p:nvCxnSpPr>
        <p:spPr>
          <a:xfrm>
            <a:off x="1965433" y="2755257"/>
            <a:ext cx="0" cy="6937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18F3ACF9-2F83-43AD-98B4-CBFBA7E5BA86}"/>
              </a:ext>
            </a:extLst>
          </p:cNvPr>
          <p:cNvCxnSpPr>
            <a:cxnSpLocks/>
          </p:cNvCxnSpPr>
          <p:nvPr/>
        </p:nvCxnSpPr>
        <p:spPr>
          <a:xfrm>
            <a:off x="2453188" y="3716625"/>
            <a:ext cx="0" cy="1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A67AF4C-8FA0-4EB5-86DA-BCDD0C6115E0}"/>
              </a:ext>
            </a:extLst>
          </p:cNvPr>
          <p:cNvCxnSpPr/>
          <p:nvPr/>
        </p:nvCxnSpPr>
        <p:spPr>
          <a:xfrm>
            <a:off x="5402194" y="3723632"/>
            <a:ext cx="0" cy="140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9F24BEC2-AABC-4919-B2D7-7483924B3FDB}"/>
              </a:ext>
            </a:extLst>
          </p:cNvPr>
          <p:cNvSpPr txBox="1"/>
          <p:nvPr/>
        </p:nvSpPr>
        <p:spPr>
          <a:xfrm>
            <a:off x="3560145" y="3655201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1024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F460977-E122-4CD0-B97C-90CF3D5597C5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4084648" y="3793701"/>
            <a:ext cx="131754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AD15D47-986D-4354-816F-5AB1A3896B8B}"/>
              </a:ext>
            </a:extLst>
          </p:cNvPr>
          <p:cNvCxnSpPr>
            <a:cxnSpLocks/>
            <a:stCxn id="71" idx="1"/>
          </p:cNvCxnSpPr>
          <p:nvPr/>
        </p:nvCxnSpPr>
        <p:spPr>
          <a:xfrm flipH="1">
            <a:off x="2453188" y="3793701"/>
            <a:ext cx="110695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E34DB47B-EFC3-4FD8-BDC7-457F682F4DF7}"/>
              </a:ext>
            </a:extLst>
          </p:cNvPr>
          <p:cNvSpPr txBox="1"/>
          <p:nvPr/>
        </p:nvSpPr>
        <p:spPr>
          <a:xfrm>
            <a:off x="6091021" y="3887216"/>
            <a:ext cx="2214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 training squares in each seismic section</a:t>
            </a:r>
            <a:endParaRPr lang="zh-CN" altLang="en-US" sz="1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01E1C0-4CA8-4105-8443-EC73B5692DCA}"/>
              </a:ext>
            </a:extLst>
          </p:cNvPr>
          <p:cNvSpPr/>
          <p:nvPr/>
        </p:nvSpPr>
        <p:spPr>
          <a:xfrm>
            <a:off x="2453188" y="1614699"/>
            <a:ext cx="2953180" cy="1809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615AA3C9-8169-488A-8909-7B38D83C4C18}"/>
              </a:ext>
            </a:extLst>
          </p:cNvPr>
          <p:cNvCxnSpPr/>
          <p:nvPr/>
        </p:nvCxnSpPr>
        <p:spPr>
          <a:xfrm>
            <a:off x="1564157" y="1515205"/>
            <a:ext cx="1156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C1780BE-BCC0-48D2-8342-A4B05A3900B7}"/>
              </a:ext>
            </a:extLst>
          </p:cNvPr>
          <p:cNvCxnSpPr/>
          <p:nvPr/>
        </p:nvCxnSpPr>
        <p:spPr>
          <a:xfrm>
            <a:off x="1572915" y="3513922"/>
            <a:ext cx="1156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0C002A9-37C9-49D3-8019-607139262BC8}"/>
              </a:ext>
            </a:extLst>
          </p:cNvPr>
          <p:cNvCxnSpPr/>
          <p:nvPr/>
        </p:nvCxnSpPr>
        <p:spPr>
          <a:xfrm flipV="1">
            <a:off x="1618092" y="1524138"/>
            <a:ext cx="0" cy="887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31D83523-2A19-4979-97BA-1D652DAA0F9A}"/>
              </a:ext>
            </a:extLst>
          </p:cNvPr>
          <p:cNvCxnSpPr/>
          <p:nvPr/>
        </p:nvCxnSpPr>
        <p:spPr>
          <a:xfrm>
            <a:off x="1618092" y="2688968"/>
            <a:ext cx="12630" cy="8249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4D25394-AA76-4DA9-B7BF-58E7000A4B9D}"/>
              </a:ext>
            </a:extLst>
          </p:cNvPr>
          <p:cNvSpPr txBox="1"/>
          <p:nvPr/>
        </p:nvSpPr>
        <p:spPr>
          <a:xfrm>
            <a:off x="1329599" y="2423035"/>
            <a:ext cx="597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1667</a:t>
            </a:r>
            <a:endParaRPr lang="zh-CN" altLang="en-US" sz="1200" dirty="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7A5FF78F-78DD-4C56-B877-6DF944D86746}"/>
              </a:ext>
            </a:extLst>
          </p:cNvPr>
          <p:cNvCxnSpPr/>
          <p:nvPr/>
        </p:nvCxnSpPr>
        <p:spPr>
          <a:xfrm>
            <a:off x="2403484" y="3907970"/>
            <a:ext cx="0" cy="140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3E41D54-9B8E-44C7-8FCC-75EB4CC5D322}"/>
              </a:ext>
            </a:extLst>
          </p:cNvPr>
          <p:cNvCxnSpPr/>
          <p:nvPr/>
        </p:nvCxnSpPr>
        <p:spPr>
          <a:xfrm>
            <a:off x="5467078" y="3907970"/>
            <a:ext cx="0" cy="1401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1D62CC4-861F-41A4-A379-07EE8A595BD1}"/>
              </a:ext>
            </a:extLst>
          </p:cNvPr>
          <p:cNvSpPr txBox="1"/>
          <p:nvPr/>
        </p:nvSpPr>
        <p:spPr>
          <a:xfrm>
            <a:off x="3560145" y="3846546"/>
            <a:ext cx="513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1101</a:t>
            </a:r>
            <a:endParaRPr lang="zh-CN" altLang="en-US" sz="1200" dirty="0"/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B67B589-DD52-4B49-A140-3ACDF6CC6612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4073234" y="3985046"/>
            <a:ext cx="139384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708F790F-9B56-4A3F-9A8C-49AE39F34493}"/>
              </a:ext>
            </a:extLst>
          </p:cNvPr>
          <p:cNvCxnSpPr>
            <a:stCxn id="42" idx="1"/>
          </p:cNvCxnSpPr>
          <p:nvPr/>
        </p:nvCxnSpPr>
        <p:spPr>
          <a:xfrm flipH="1">
            <a:off x="2380625" y="3985046"/>
            <a:ext cx="11795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605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19016" y="497144"/>
            <a:ext cx="4967786" cy="234218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altLang="zh-CN" sz="1200" dirty="0">
              <a:solidFill>
                <a:schemeClr val="tx2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46D46A-A15F-48B1-A1D0-A6EED4D9EC41}"/>
              </a:ext>
            </a:extLst>
          </p:cNvPr>
          <p:cNvSpPr txBox="1"/>
          <p:nvPr/>
        </p:nvSpPr>
        <p:spPr>
          <a:xfrm>
            <a:off x="376521" y="1013911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Encoder-decoder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8F2411-8D7A-49F7-8637-4ACDFCAF027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489" y="1241641"/>
            <a:ext cx="6613185" cy="33569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ECE0B3BD-8F01-4F2A-BD39-BEA0DD6967D6}"/>
              </a:ext>
            </a:extLst>
          </p:cNvPr>
          <p:cNvSpPr txBox="1"/>
          <p:nvPr/>
        </p:nvSpPr>
        <p:spPr>
          <a:xfrm>
            <a:off x="4152682" y="1044689"/>
            <a:ext cx="15930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Network Architecture</a:t>
            </a:r>
            <a:endParaRPr lang="zh-CN" altLang="en-US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17372B-E6F5-4B4D-B62B-E4F2658F0013}"/>
              </a:ext>
            </a:extLst>
          </p:cNvPr>
          <p:cNvSpPr txBox="1"/>
          <p:nvPr/>
        </p:nvSpPr>
        <p:spPr>
          <a:xfrm>
            <a:off x="511790" y="3821813"/>
            <a:ext cx="1045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ResNetUNet</a:t>
            </a:r>
            <a:endParaRPr lang="zh-CN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CEE595-AE99-44CC-A067-8798257D8779}"/>
              </a:ext>
            </a:extLst>
          </p:cNvPr>
          <p:cNvSpPr/>
          <p:nvPr/>
        </p:nvSpPr>
        <p:spPr>
          <a:xfrm>
            <a:off x="1757149" y="1321688"/>
            <a:ext cx="3029803" cy="322984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C4A4CA-BC2F-44B2-9512-EABE824FBCF1}"/>
              </a:ext>
            </a:extLst>
          </p:cNvPr>
          <p:cNvSpPr/>
          <p:nvPr/>
        </p:nvSpPr>
        <p:spPr>
          <a:xfrm>
            <a:off x="4785527" y="1321688"/>
            <a:ext cx="3649639" cy="3229840"/>
          </a:xfrm>
          <a:prstGeom prst="rect">
            <a:avLst/>
          </a:prstGeom>
          <a:noFill/>
          <a:ln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98B560-FAF0-4BAD-BAF0-2DFF717F0FCE}"/>
              </a:ext>
            </a:extLst>
          </p:cNvPr>
          <p:cNvSpPr txBox="1"/>
          <p:nvPr/>
        </p:nvSpPr>
        <p:spPr>
          <a:xfrm>
            <a:off x="3289890" y="1408559"/>
            <a:ext cx="755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Encoder</a:t>
            </a:r>
            <a:endParaRPr lang="zh-CN" altLang="en-US" sz="1200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D5FAC12-4FBD-4D62-92E4-615415582191}"/>
              </a:ext>
            </a:extLst>
          </p:cNvPr>
          <p:cNvSpPr txBox="1"/>
          <p:nvPr/>
        </p:nvSpPr>
        <p:spPr>
          <a:xfrm>
            <a:off x="5846995" y="1408559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Decoder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2492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C3B7DDC8-C407-433B-AC33-56736781EE50}"/>
              </a:ext>
            </a:extLst>
          </p:cNvPr>
          <p:cNvSpPr txBox="1"/>
          <p:nvPr/>
        </p:nvSpPr>
        <p:spPr>
          <a:xfrm>
            <a:off x="2392854" y="549297"/>
            <a:ext cx="6475416" cy="37856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indent="-342900"/>
            <a:r>
              <a:rPr lang="en-GB" sz="1200" dirty="0">
                <a:solidFill>
                  <a:srgbClr val="4E555C"/>
                </a:solidFill>
                <a:latin typeface="+mn-lt"/>
                <a:cs typeface="+mn-cs"/>
              </a:rPr>
              <a:t>Introduction</a:t>
            </a:r>
          </a:p>
          <a:p>
            <a:pPr indent="-342900"/>
            <a:endParaRPr lang="en-GB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200" dirty="0">
                <a:solidFill>
                  <a:srgbClr val="4E555C"/>
                </a:solidFill>
                <a:latin typeface="+mn-lt"/>
                <a:cs typeface="+mn-cs"/>
              </a:rPr>
              <a:t>General Introduction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Seismic Section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Objective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rgbClr val="4E555C"/>
                </a:solidFill>
                <a:latin typeface="+mn-lt"/>
                <a:cs typeface="+mn-cs"/>
              </a:rPr>
              <a:t>W</a:t>
            </a:r>
            <a:r>
              <a:rPr lang="en-US" altLang="zh-CN" sz="1200" dirty="0" err="1">
                <a:solidFill>
                  <a:srgbClr val="4E555C"/>
                </a:solidFill>
                <a:latin typeface="+mn-lt"/>
                <a:cs typeface="+mn-cs"/>
              </a:rPr>
              <a:t>orkflow</a:t>
            </a:r>
            <a:endParaRPr lang="en-GB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pPr lvl="1" indent="-342900"/>
            <a:endParaRPr lang="en-GB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altLang="zh-CN" sz="1200" dirty="0">
                <a:solidFill>
                  <a:srgbClr val="4E555C"/>
                </a:solidFill>
                <a:latin typeface="+mn-lt"/>
                <a:cs typeface="+mn-cs"/>
              </a:rPr>
              <a:t>Training and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Dataset</a:t>
            </a:r>
            <a:endParaRPr lang="en-GB" altLang="zh-CN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  <a:latin typeface="+mn-lt"/>
                <a:cs typeface="+mn-cs"/>
              </a:rPr>
              <a:t>Test Section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  <a:latin typeface="+mn-lt"/>
                <a:cs typeface="+mn-cs"/>
              </a:rPr>
              <a:t>Feed-Forward DNN Model and 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  <a:latin typeface="+mn-lt"/>
                <a:cs typeface="+mn-cs"/>
              </a:rPr>
              <a:t>Convolutional Neural Network (CNN) Models and Results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Final Ensemble Model and Result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Summary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zh-CN" sz="1200" dirty="0">
              <a:solidFill>
                <a:srgbClr val="4E555C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altLang="zh-CN" sz="1200" dirty="0">
                <a:solidFill>
                  <a:srgbClr val="4E555C"/>
                </a:solidFill>
              </a:rPr>
              <a:t>After Training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Discussion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altLang="zh-CN" sz="1200" dirty="0">
                <a:solidFill>
                  <a:srgbClr val="4E555C"/>
                </a:solidFill>
              </a:rPr>
              <a:t>Conclusion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altLang="zh-CN" sz="1200" dirty="0">
              <a:solidFill>
                <a:srgbClr val="4E555C"/>
              </a:solidFill>
            </a:endParaRPr>
          </a:p>
          <a:p>
            <a:pPr indent="-342900"/>
            <a:r>
              <a:rPr lang="en-GB" sz="1200" dirty="0">
                <a:solidFill>
                  <a:srgbClr val="4E555C"/>
                </a:solidFill>
                <a:latin typeface="+mn-lt"/>
                <a:cs typeface="+mn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5795160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图片包含 文字, 地图&#10;&#10;描述已自动生成">
            <a:extLst>
              <a:ext uri="{FF2B5EF4-FFF2-40B4-BE49-F238E27FC236}">
                <a16:creationId xmlns:a16="http://schemas.microsoft.com/office/drawing/2014/main" id="{8FAE7FC3-4A30-4B1D-A8EA-BB2054781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33" y="3357884"/>
            <a:ext cx="2050118" cy="92068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E6209BC-ECAE-4AE0-9606-FD05E59EC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389" y="2831677"/>
            <a:ext cx="1369414" cy="18003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524D4781-2901-4361-91A4-D57EF8531B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64" y="1396689"/>
            <a:ext cx="2075552" cy="880881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891230A-2399-4EF7-93F2-E47A45EBC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270" y="860634"/>
            <a:ext cx="1421163" cy="1784829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61101" y="497144"/>
            <a:ext cx="4325700" cy="234218"/>
          </a:xfrm>
        </p:spPr>
        <p:txBody>
          <a:bodyPr/>
          <a:lstStyle/>
          <a:p>
            <a:r>
              <a:rPr lang="en-GB" altLang="zh-CN" sz="1200" dirty="0">
                <a:solidFill>
                  <a:schemeClr val="tx2"/>
                </a:solidFill>
              </a:rPr>
              <a:t>Convolutional Neural Network </a:t>
            </a:r>
            <a:r>
              <a:rPr lang="en-GB" altLang="zh-CN" sz="1200" dirty="0">
                <a:solidFill>
                  <a:schemeClr val="tx2"/>
                </a:solidFill>
                <a:ea typeface="宋体" panose="02010600030101010101" pitchFamily="2" charset="-122"/>
                <a:cs typeface="Arial" panose="020B0604020202020204" pitchFamily="34" charset="0"/>
              </a:rPr>
              <a:t>(CNN) Models </a:t>
            </a:r>
            <a:r>
              <a:rPr lang="en-GB" altLang="zh-CN" sz="1200" dirty="0">
                <a:solidFill>
                  <a:schemeClr val="tx2"/>
                </a:solidFill>
              </a:rPr>
              <a:t>and Results</a:t>
            </a:r>
            <a:endParaRPr lang="en-US" sz="12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72505CB-0E0D-4AD2-85B6-2C1C8C1C7C9B}"/>
              </a:ext>
            </a:extLst>
          </p:cNvPr>
          <p:cNvSpPr txBox="1"/>
          <p:nvPr/>
        </p:nvSpPr>
        <p:spPr>
          <a:xfrm>
            <a:off x="376521" y="1013911"/>
            <a:ext cx="2533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Encoder-decoder CNN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3D4F86F-8866-4392-AE2B-2324E3A295F7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6" y="1796178"/>
            <a:ext cx="3505750" cy="19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FEFA60BA-D883-4FBC-9AAD-85B21CEA66B8}"/>
              </a:ext>
            </a:extLst>
          </p:cNvPr>
          <p:cNvSpPr txBox="1"/>
          <p:nvPr/>
        </p:nvSpPr>
        <p:spPr>
          <a:xfrm>
            <a:off x="2729369" y="1970325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Human Interpretation</a:t>
            </a:r>
            <a:endParaRPr lang="zh-CN" altLang="en-US" sz="10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F66D2CD-069F-44DC-BB02-39547D7C49AF}"/>
              </a:ext>
            </a:extLst>
          </p:cNvPr>
          <p:cNvSpPr/>
          <p:nvPr/>
        </p:nvSpPr>
        <p:spPr>
          <a:xfrm>
            <a:off x="1200991" y="226372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4353808-4259-4E2A-80E9-37F7CAAF95DA}"/>
              </a:ext>
            </a:extLst>
          </p:cNvPr>
          <p:cNvCxnSpPr/>
          <p:nvPr/>
        </p:nvCxnSpPr>
        <p:spPr>
          <a:xfrm>
            <a:off x="2227501" y="226372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E169F1A-3199-4E8F-8D0F-DABE2B2F3237}"/>
              </a:ext>
            </a:extLst>
          </p:cNvPr>
          <p:cNvCxnSpPr/>
          <p:nvPr/>
        </p:nvCxnSpPr>
        <p:spPr>
          <a:xfrm>
            <a:off x="2227501" y="265961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ED46AAF-2113-49B6-AE35-7E32BD8F179B}"/>
              </a:ext>
            </a:extLst>
          </p:cNvPr>
          <p:cNvSpPr/>
          <p:nvPr/>
        </p:nvSpPr>
        <p:spPr>
          <a:xfrm>
            <a:off x="2479748" y="2381439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0AD0B4-6825-4BCD-81B8-659D6E8FE96D}"/>
              </a:ext>
            </a:extLst>
          </p:cNvPr>
          <p:cNvSpPr/>
          <p:nvPr/>
        </p:nvSpPr>
        <p:spPr>
          <a:xfrm>
            <a:off x="5290770" y="132168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EE99CFB-C79D-4A4D-8619-B83D8AB17ECF}"/>
              </a:ext>
            </a:extLst>
          </p:cNvPr>
          <p:cNvSpPr/>
          <p:nvPr/>
        </p:nvSpPr>
        <p:spPr>
          <a:xfrm>
            <a:off x="6576658" y="1437075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07981E4-849A-44F4-8400-52D9DFD65EB7}"/>
              </a:ext>
            </a:extLst>
          </p:cNvPr>
          <p:cNvCxnSpPr/>
          <p:nvPr/>
        </p:nvCxnSpPr>
        <p:spPr>
          <a:xfrm>
            <a:off x="6304003" y="132168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E567011-86FE-4D2E-83DC-149ACE7B5789}"/>
              </a:ext>
            </a:extLst>
          </p:cNvPr>
          <p:cNvCxnSpPr/>
          <p:nvPr/>
        </p:nvCxnSpPr>
        <p:spPr>
          <a:xfrm>
            <a:off x="6324411" y="171757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45F71411-95EA-48AE-B1E4-D602BE1F9469}"/>
              </a:ext>
            </a:extLst>
          </p:cNvPr>
          <p:cNvSpPr/>
          <p:nvPr/>
        </p:nvSpPr>
        <p:spPr>
          <a:xfrm>
            <a:off x="5277493" y="3295995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8BB469E-ACA2-4D77-A2C1-C787B57FC38A}"/>
              </a:ext>
            </a:extLst>
          </p:cNvPr>
          <p:cNvCxnSpPr/>
          <p:nvPr/>
        </p:nvCxnSpPr>
        <p:spPr>
          <a:xfrm>
            <a:off x="6304002" y="3295995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30C412B-1990-4E7B-9235-FC731F02AB0C}"/>
              </a:ext>
            </a:extLst>
          </p:cNvPr>
          <p:cNvSpPr/>
          <p:nvPr/>
        </p:nvSpPr>
        <p:spPr>
          <a:xfrm>
            <a:off x="6556249" y="3421767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50DB9A7-750A-4FD3-A59C-64E9449D7945}"/>
              </a:ext>
            </a:extLst>
          </p:cNvPr>
          <p:cNvCxnSpPr/>
          <p:nvPr/>
        </p:nvCxnSpPr>
        <p:spPr>
          <a:xfrm>
            <a:off x="6296356" y="3684330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8094017-A09E-47E8-B75D-3D498279129D}"/>
              </a:ext>
            </a:extLst>
          </p:cNvPr>
          <p:cNvSpPr txBox="1"/>
          <p:nvPr/>
        </p:nvSpPr>
        <p:spPr>
          <a:xfrm>
            <a:off x="7017466" y="1044688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‘1-feature’ dataset</a:t>
            </a:r>
            <a:endParaRPr lang="zh-CN" altLang="en-US" sz="10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4BDEFE4-E1E9-462D-8E5D-6E1D2699C841}"/>
              </a:ext>
            </a:extLst>
          </p:cNvPr>
          <p:cNvSpPr txBox="1"/>
          <p:nvPr/>
        </p:nvSpPr>
        <p:spPr>
          <a:xfrm>
            <a:off x="7017466" y="3020494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‘6-feature’ dataset</a:t>
            </a:r>
            <a:endParaRPr lang="zh-CN" altLang="en-US" sz="1000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9E12D5F-54B6-4F10-88FE-8D14A87F9415}"/>
              </a:ext>
            </a:extLst>
          </p:cNvPr>
          <p:cNvSpPr/>
          <p:nvPr/>
        </p:nvSpPr>
        <p:spPr>
          <a:xfrm>
            <a:off x="6861830" y="424214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~89.0%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A3D43BB-CDC9-49AE-8E15-9EEF60776AF6}"/>
              </a:ext>
            </a:extLst>
          </p:cNvPr>
          <p:cNvSpPr/>
          <p:nvPr/>
        </p:nvSpPr>
        <p:spPr>
          <a:xfrm>
            <a:off x="6861830" y="2238815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~88.9%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54B8D15-833E-454A-9E57-5C71F55B0234}"/>
              </a:ext>
            </a:extLst>
          </p:cNvPr>
          <p:cNvSpPr txBox="1"/>
          <p:nvPr/>
        </p:nvSpPr>
        <p:spPr>
          <a:xfrm>
            <a:off x="857362" y="3691884"/>
            <a:ext cx="3607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Good Geological continuity but low accuracy.</a:t>
            </a:r>
          </a:p>
          <a:p>
            <a:endParaRPr lang="en-US" altLang="zh-CN" sz="1200" dirty="0"/>
          </a:p>
          <a:p>
            <a:r>
              <a:rPr lang="en-US" altLang="zh-CN" sz="1200" dirty="0"/>
              <a:t>Hard to converge with a small number of datasets.</a:t>
            </a:r>
          </a:p>
          <a:p>
            <a:endParaRPr lang="en-US" altLang="zh-CN" sz="1200" dirty="0"/>
          </a:p>
          <a:p>
            <a:r>
              <a:rPr lang="en-US" altLang="zh-CN" sz="1200" dirty="0"/>
              <a:t>‘6-feature’ still wins on accuracy.</a:t>
            </a:r>
          </a:p>
        </p:txBody>
      </p:sp>
    </p:spTree>
    <p:extLst>
      <p:ext uri="{BB962C8B-B14F-4D97-AF65-F5344CB8AC3E}">
        <p14:creationId xmlns:p14="http://schemas.microsoft.com/office/powerpoint/2010/main" val="337655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5" grpId="0" animBg="1"/>
      <p:bldP spid="37" grpId="0"/>
      <p:bldP spid="38" grpId="0"/>
      <p:bldP spid="39" grpId="0"/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507978B-D420-43F3-93D7-6F85FF0B744B}"/>
              </a:ext>
            </a:extLst>
          </p:cNvPr>
          <p:cNvSpPr txBox="1"/>
          <p:nvPr/>
        </p:nvSpPr>
        <p:spPr>
          <a:xfrm>
            <a:off x="2865443" y="2110085"/>
            <a:ext cx="3413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solidFill>
                  <a:schemeClr val="tx2"/>
                </a:solidFill>
              </a:rPr>
              <a:t>Final Ensemble Model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95304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9A34EC65-5102-4E9B-89AD-4E5765A3903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6" y="1796178"/>
            <a:ext cx="3505750" cy="198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1906F42-F637-4331-B88C-7073BF6F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075" y="3292559"/>
            <a:ext cx="2181708" cy="90979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C831A5C0-192C-4E98-937D-B7A86BD8B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835" y="2770803"/>
            <a:ext cx="1314219" cy="180114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916DA01-C183-4FEA-A309-1EEB5DB05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032" y="1381636"/>
            <a:ext cx="2107235" cy="91319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8173D55-2861-463C-B498-6EA77F977F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30" y="828727"/>
            <a:ext cx="1360224" cy="183089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178757" y="497144"/>
            <a:ext cx="2508044" cy="234218"/>
          </a:xfrm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1200" dirty="0">
                <a:solidFill>
                  <a:schemeClr val="tx2"/>
                </a:solidFill>
              </a:rPr>
              <a:t>Final Ensemble Model and Result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D2A67F5-3415-4C79-A36B-FEC10497B632}"/>
              </a:ext>
            </a:extLst>
          </p:cNvPr>
          <p:cNvSpPr/>
          <p:nvPr/>
        </p:nvSpPr>
        <p:spPr>
          <a:xfrm>
            <a:off x="5340482" y="1308790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8028842-DE1D-413E-9C03-B64911BF3E41}"/>
              </a:ext>
            </a:extLst>
          </p:cNvPr>
          <p:cNvCxnSpPr/>
          <p:nvPr/>
        </p:nvCxnSpPr>
        <p:spPr>
          <a:xfrm>
            <a:off x="6366992" y="1308790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2AB1A00-EBF8-4C73-974A-34CD534E0C15}"/>
              </a:ext>
            </a:extLst>
          </p:cNvPr>
          <p:cNvCxnSpPr/>
          <p:nvPr/>
        </p:nvCxnSpPr>
        <p:spPr>
          <a:xfrm>
            <a:off x="6366992" y="1704679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F79461-4170-4B46-B6C9-B383E6E65234}"/>
              </a:ext>
            </a:extLst>
          </p:cNvPr>
          <p:cNvSpPr/>
          <p:nvPr/>
        </p:nvSpPr>
        <p:spPr>
          <a:xfrm>
            <a:off x="6619239" y="1426501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DC56B2-6A77-4C44-A622-7F0BAABF96E5}"/>
              </a:ext>
            </a:extLst>
          </p:cNvPr>
          <p:cNvSpPr/>
          <p:nvPr/>
        </p:nvSpPr>
        <p:spPr>
          <a:xfrm>
            <a:off x="5340482" y="3195397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FCEC82A-ADA1-4AB2-BC71-59DA41FC1F0B}"/>
              </a:ext>
            </a:extLst>
          </p:cNvPr>
          <p:cNvCxnSpPr>
            <a:cxnSpLocks/>
          </p:cNvCxnSpPr>
          <p:nvPr/>
        </p:nvCxnSpPr>
        <p:spPr>
          <a:xfrm>
            <a:off x="6345074" y="3197349"/>
            <a:ext cx="201919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8D78D8D-844E-4ACC-A2D4-E52AA1EAA4C5}"/>
              </a:ext>
            </a:extLst>
          </p:cNvPr>
          <p:cNvCxnSpPr>
            <a:cxnSpLocks/>
          </p:cNvCxnSpPr>
          <p:nvPr/>
        </p:nvCxnSpPr>
        <p:spPr>
          <a:xfrm>
            <a:off x="6345074" y="3590134"/>
            <a:ext cx="201919" cy="480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6D46D72-5D45-4C79-AD19-E0AFB7EA7AB1}"/>
              </a:ext>
            </a:extLst>
          </p:cNvPr>
          <p:cNvSpPr/>
          <p:nvPr/>
        </p:nvSpPr>
        <p:spPr>
          <a:xfrm>
            <a:off x="6546993" y="3338379"/>
            <a:ext cx="1953598" cy="732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332BA1-DA30-40D6-8E85-2AEE36B00815}"/>
              </a:ext>
            </a:extLst>
          </p:cNvPr>
          <p:cNvSpPr/>
          <p:nvPr/>
        </p:nvSpPr>
        <p:spPr>
          <a:xfrm>
            <a:off x="6945685" y="4247633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~97.3%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D1ED33-EC45-479C-BABE-14D1D8EEC120}"/>
              </a:ext>
            </a:extLst>
          </p:cNvPr>
          <p:cNvSpPr txBox="1"/>
          <p:nvPr/>
        </p:nvSpPr>
        <p:spPr>
          <a:xfrm>
            <a:off x="986552" y="3636021"/>
            <a:ext cx="3814048" cy="10156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No Training.</a:t>
            </a:r>
            <a:endParaRPr lang="en-US" altLang="zh-CN" sz="1200" dirty="0">
              <a:solidFill>
                <a:srgbClr val="4E555C"/>
              </a:solidFill>
            </a:endParaRPr>
          </a:p>
          <a:p>
            <a:endParaRPr lang="en-US" altLang="zh-CN" sz="1200" dirty="0">
              <a:solidFill>
                <a:srgbClr val="4E555C"/>
              </a:solidFill>
              <a:latin typeface="+mn-lt"/>
              <a:cs typeface="+mn-cs"/>
            </a:endParaRPr>
          </a:p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Combine the CNN models.</a:t>
            </a:r>
          </a:p>
          <a:p>
            <a:endParaRPr lang="en-US" altLang="zh-CN" sz="1200" dirty="0">
              <a:solidFill>
                <a:srgbClr val="4E555C"/>
              </a:solidFill>
            </a:endParaRPr>
          </a:p>
          <a:p>
            <a:r>
              <a:rPr lang="en-US" altLang="zh-CN" sz="1200" dirty="0">
                <a:solidFill>
                  <a:srgbClr val="4E555C"/>
                </a:solidFill>
                <a:latin typeface="+mn-lt"/>
                <a:cs typeface="+mn-cs"/>
              </a:rPr>
              <a:t>Combine strengths partly but not good enough 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3DB2946-DD42-4187-8969-B6C2ED0101C9}"/>
              </a:ext>
            </a:extLst>
          </p:cNvPr>
          <p:cNvSpPr txBox="1"/>
          <p:nvPr/>
        </p:nvSpPr>
        <p:spPr>
          <a:xfrm>
            <a:off x="376521" y="1013911"/>
            <a:ext cx="1955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0085CA"/>
                </a:solidFill>
              </a:rPr>
              <a:t>Final Ensemble Model</a:t>
            </a:r>
            <a:endParaRPr lang="zh-CN" altLang="en-US" sz="1400" dirty="0">
              <a:solidFill>
                <a:srgbClr val="0085CA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88413E6-0A90-4597-8F84-7EA49EE5D67A}"/>
              </a:ext>
            </a:extLst>
          </p:cNvPr>
          <p:cNvSpPr txBox="1"/>
          <p:nvPr/>
        </p:nvSpPr>
        <p:spPr>
          <a:xfrm>
            <a:off x="2729369" y="1970325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Human Interpretation</a:t>
            </a:r>
            <a:endParaRPr lang="zh-CN" altLang="en-US" sz="10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B6A1FB0-E33E-472F-AF0C-1EBE0BF18E90}"/>
              </a:ext>
            </a:extLst>
          </p:cNvPr>
          <p:cNvSpPr/>
          <p:nvPr/>
        </p:nvSpPr>
        <p:spPr>
          <a:xfrm>
            <a:off x="1200991" y="2263728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A61C09C8-75BC-449A-80AD-6FEDEDA03BA0}"/>
              </a:ext>
            </a:extLst>
          </p:cNvPr>
          <p:cNvCxnSpPr/>
          <p:nvPr/>
        </p:nvCxnSpPr>
        <p:spPr>
          <a:xfrm>
            <a:off x="2227501" y="2263728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A8E1A07C-5BDA-4F3A-839B-1AB695C75ACE}"/>
              </a:ext>
            </a:extLst>
          </p:cNvPr>
          <p:cNvCxnSpPr/>
          <p:nvPr/>
        </p:nvCxnSpPr>
        <p:spPr>
          <a:xfrm>
            <a:off x="2227501" y="2659617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120D6452-BC2F-49DE-8422-1D195339540C}"/>
              </a:ext>
            </a:extLst>
          </p:cNvPr>
          <p:cNvSpPr/>
          <p:nvPr/>
        </p:nvSpPr>
        <p:spPr>
          <a:xfrm>
            <a:off x="2479748" y="2381439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B743006-6C7E-4EDD-A974-4352D859C97F}"/>
              </a:ext>
            </a:extLst>
          </p:cNvPr>
          <p:cNvSpPr/>
          <p:nvPr/>
        </p:nvSpPr>
        <p:spPr>
          <a:xfrm>
            <a:off x="6945685" y="2295761"/>
            <a:ext cx="136941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~96.3%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6E34A24-E4F5-47FB-8296-604EBB40785D}"/>
              </a:ext>
            </a:extLst>
          </p:cNvPr>
          <p:cNvSpPr txBox="1"/>
          <p:nvPr/>
        </p:nvSpPr>
        <p:spPr>
          <a:xfrm>
            <a:off x="7017466" y="1044688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‘1-feature’ dataset</a:t>
            </a:r>
            <a:endParaRPr lang="zh-CN" altLang="en-US" sz="10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02DB420-6538-4D98-AAAB-F152C0B89CA4}"/>
              </a:ext>
            </a:extLst>
          </p:cNvPr>
          <p:cNvSpPr txBox="1"/>
          <p:nvPr/>
        </p:nvSpPr>
        <p:spPr>
          <a:xfrm>
            <a:off x="7017466" y="3020494"/>
            <a:ext cx="1204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‘6-feature’ dataset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3336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19" grpId="0" animBg="1"/>
      <p:bldP spid="23" grpId="0" animBg="1"/>
      <p:bldP spid="25" grpId="0"/>
      <p:bldP spid="37" grpId="0"/>
      <p:bldP spid="40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3CA00F0-7F2D-46D1-AB87-5578C1723B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4499" y="497144"/>
            <a:ext cx="3572301" cy="234218"/>
          </a:xfrm>
        </p:spPr>
        <p:txBody>
          <a:bodyPr/>
          <a:lstStyle/>
          <a:p>
            <a:r>
              <a:rPr lang="en-US" altLang="zh-CN" sz="1800" dirty="0">
                <a:solidFill>
                  <a:schemeClr val="tx2"/>
                </a:solidFill>
              </a:rPr>
              <a:t>Summary</a:t>
            </a:r>
            <a:endParaRPr lang="en-US" altLang="zh-CN" sz="1800" dirty="0"/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289910D-7444-483D-ABFA-C966AA6EDD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034436"/>
              </p:ext>
            </p:extLst>
          </p:nvPr>
        </p:nvGraphicFramePr>
        <p:xfrm>
          <a:off x="1788435" y="1482545"/>
          <a:ext cx="4441190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3290027596"/>
                    </a:ext>
                  </a:extLst>
                </a:gridCol>
                <a:gridCol w="826770">
                  <a:extLst>
                    <a:ext uri="{9D8B030D-6E8A-4147-A177-3AD203B41FA5}">
                      <a16:colId xmlns:a16="http://schemas.microsoft.com/office/drawing/2014/main" val="1736730155"/>
                    </a:ext>
                  </a:extLst>
                </a:gridCol>
                <a:gridCol w="826770">
                  <a:extLst>
                    <a:ext uri="{9D8B030D-6E8A-4147-A177-3AD203B41FA5}">
                      <a16:colId xmlns:a16="http://schemas.microsoft.com/office/drawing/2014/main" val="37015565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Test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85356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Feed-forward DNN model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6023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Mini-patch CNN model (OptimizedNet)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96.9%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0748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Mini-patch CNN model (</a:t>
                      </a:r>
                      <a:r>
                        <a:rPr lang="en-US" sz="1100" kern="100" dirty="0" err="1">
                          <a:effectLst/>
                        </a:rPr>
                        <a:t>ResNet</a:t>
                      </a:r>
                      <a:r>
                        <a:rPr lang="en-US" sz="1100" kern="100" dirty="0">
                          <a:effectLst/>
                        </a:rPr>
                        <a:t> 34)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95.2%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468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Encoder-decoder model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88.9%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6465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Final ensemble model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96.3%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7180110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B4F5CAB-1F7A-4651-8424-04240E03E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438999"/>
              </p:ext>
            </p:extLst>
          </p:nvPr>
        </p:nvGraphicFramePr>
        <p:xfrm>
          <a:off x="1788435" y="3230035"/>
          <a:ext cx="4441190" cy="10058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87650">
                  <a:extLst>
                    <a:ext uri="{9D8B030D-6E8A-4147-A177-3AD203B41FA5}">
                      <a16:colId xmlns:a16="http://schemas.microsoft.com/office/drawing/2014/main" val="3623026253"/>
                    </a:ext>
                  </a:extLst>
                </a:gridCol>
                <a:gridCol w="826770">
                  <a:extLst>
                    <a:ext uri="{9D8B030D-6E8A-4147-A177-3AD203B41FA5}">
                      <a16:colId xmlns:a16="http://schemas.microsoft.com/office/drawing/2014/main" val="1580829796"/>
                    </a:ext>
                  </a:extLst>
                </a:gridCol>
                <a:gridCol w="826770">
                  <a:extLst>
                    <a:ext uri="{9D8B030D-6E8A-4147-A177-3AD203B41FA5}">
                      <a16:colId xmlns:a16="http://schemas.microsoft.com/office/drawing/2014/main" val="3892671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Training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Test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0931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Feed-forward DNN model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35.2%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0560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rgbClr val="FF0000"/>
                          </a:solidFill>
                          <a:effectLst/>
                        </a:rPr>
                        <a:t>Mini-patch CNN model (OptimizedNet)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b="1" kern="100" dirty="0">
                          <a:solidFill>
                            <a:srgbClr val="FF0000"/>
                          </a:solidFill>
                          <a:effectLst/>
                        </a:rPr>
                        <a:t>97.7%</a:t>
                      </a:r>
                      <a:endParaRPr lang="zh-CN" sz="1050" b="1" kern="100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9551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Mini-patch CNN model (ResNet 34)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99.6%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96.7%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9634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Encoder-decoder model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89.0%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0096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Final ensemble model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N/A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97.3%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644902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84C45CB4-8FE9-4DDB-8669-59E3CC489301}"/>
              </a:ext>
            </a:extLst>
          </p:cNvPr>
          <p:cNvSpPr txBox="1"/>
          <p:nvPr/>
        </p:nvSpPr>
        <p:spPr>
          <a:xfrm>
            <a:off x="1684928" y="1205546"/>
            <a:ext cx="1655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On ‘1-feature’ dataset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1EAC23-A2C6-44FB-96E0-205E24045AB8}"/>
              </a:ext>
            </a:extLst>
          </p:cNvPr>
          <p:cNvSpPr txBox="1"/>
          <p:nvPr/>
        </p:nvSpPr>
        <p:spPr>
          <a:xfrm>
            <a:off x="1684928" y="2953036"/>
            <a:ext cx="1655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On ‘6-feature’ dataset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723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A66D10-AEF8-4D26-925D-A486C8DCF4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After Training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15D329-8E26-488C-AADC-F63261559CED}"/>
              </a:ext>
            </a:extLst>
          </p:cNvPr>
          <p:cNvSpPr txBox="1"/>
          <p:nvPr/>
        </p:nvSpPr>
        <p:spPr>
          <a:xfrm>
            <a:off x="376521" y="101391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5CA"/>
                </a:solidFill>
              </a:rPr>
              <a:t>Discussion</a:t>
            </a:r>
            <a:endParaRPr lang="zh-CN" altLang="en-US" dirty="0">
              <a:solidFill>
                <a:srgbClr val="0085CA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5B6D301-ECB7-4532-BE75-060D20F46F5B}"/>
              </a:ext>
            </a:extLst>
          </p:cNvPr>
          <p:cNvSpPr txBox="1"/>
          <p:nvPr/>
        </p:nvSpPr>
        <p:spPr>
          <a:xfrm>
            <a:off x="1676877" y="1468542"/>
            <a:ext cx="724193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/>
              <a:t>Misclassified pixels:</a:t>
            </a:r>
          </a:p>
          <a:p>
            <a:r>
              <a:rPr lang="en-US" altLang="zh-CN" sz="1600" dirty="0"/>
              <a:t>        Data Quality</a:t>
            </a:r>
          </a:p>
          <a:p>
            <a:r>
              <a:rPr lang="en-US" altLang="zh-CN" sz="1600" dirty="0"/>
              <a:t>        Geological Complexity</a:t>
            </a:r>
          </a:p>
          <a:p>
            <a:r>
              <a:rPr lang="en-US" altLang="zh-CN" sz="1600" dirty="0"/>
              <a:t>        Neural Network Design</a:t>
            </a:r>
          </a:p>
          <a:p>
            <a:endParaRPr lang="en-US" altLang="zh-CN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600" dirty="0"/>
              <a:t>Final Ensemble Model has lower accuracy than some of its member models:</a:t>
            </a:r>
          </a:p>
          <a:p>
            <a:r>
              <a:rPr lang="en-US" altLang="zh-CN" sz="1600" dirty="0"/>
              <a:t>        Number of member models</a:t>
            </a:r>
          </a:p>
          <a:p>
            <a:r>
              <a:rPr lang="en-US" altLang="zh-CN" sz="1600" dirty="0"/>
              <a:t>        Quality of member models</a:t>
            </a:r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71470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0D03BC-8162-4B6C-BFA2-02422CAAE5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/>
              <a:t>After Training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61698D-CC21-457A-AA5C-42A2BB0C8ADC}"/>
              </a:ext>
            </a:extLst>
          </p:cNvPr>
          <p:cNvSpPr txBox="1"/>
          <p:nvPr/>
        </p:nvSpPr>
        <p:spPr>
          <a:xfrm>
            <a:off x="376521" y="101391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85CA"/>
                </a:solidFill>
              </a:rPr>
              <a:t>Conclusion</a:t>
            </a:r>
            <a:endParaRPr lang="zh-CN" altLang="en-US" dirty="0">
              <a:solidFill>
                <a:srgbClr val="0085CA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84421D7-D064-4AB0-8F9B-7FFEFC936A05}"/>
              </a:ext>
            </a:extLst>
          </p:cNvPr>
          <p:cNvSpPr txBox="1"/>
          <p:nvPr/>
        </p:nvSpPr>
        <p:spPr>
          <a:xfrm>
            <a:off x="1567695" y="1745555"/>
            <a:ext cx="683250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High accuracy and geological continuity achieved.</a:t>
            </a:r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  ‘6-feature’ &gt; ‘1-feature’.</a:t>
            </a:r>
          </a:p>
          <a:p>
            <a:endParaRPr lang="en-GB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dirty="0"/>
              <a:t>Better score could certainly be achieved</a:t>
            </a:r>
          </a:p>
          <a:p>
            <a:endParaRPr lang="en-US" altLang="zh-CN" dirty="0"/>
          </a:p>
          <a:p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7500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6B352-1F5E-4351-BC45-AE76BF603E75}"/>
              </a:ext>
            </a:extLst>
          </p:cNvPr>
          <p:cNvSpPr txBox="1"/>
          <p:nvPr/>
        </p:nvSpPr>
        <p:spPr>
          <a:xfrm>
            <a:off x="5512921" y="2221962"/>
            <a:ext cx="2350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/>
              <a:t>Thanks !</a:t>
            </a:r>
            <a:endParaRPr lang="zh-CN" altLang="en-US" sz="4400" dirty="0"/>
          </a:p>
        </p:txBody>
      </p:sp>
      <p:pic>
        <p:nvPicPr>
          <p:cNvPr id="7" name="图片 6" descr="图片包含 网&#10;&#10;描述已自动生成">
            <a:extLst>
              <a:ext uri="{FF2B5EF4-FFF2-40B4-BE49-F238E27FC236}">
                <a16:creationId xmlns:a16="http://schemas.microsoft.com/office/drawing/2014/main" id="{947DE7A5-AC0A-4C73-B84D-762E6FC9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8" y="1575874"/>
            <a:ext cx="3970915" cy="264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2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Seismic Section</a:t>
            </a:r>
          </a:p>
        </p:txBody>
      </p:sp>
      <p:pic>
        <p:nvPicPr>
          <p:cNvPr id="3" name="图片 2" descr="图片包含 屏幕截图&#10;&#10;描述已自动生成">
            <a:extLst>
              <a:ext uri="{FF2B5EF4-FFF2-40B4-BE49-F238E27FC236}">
                <a16:creationId xmlns:a16="http://schemas.microsoft.com/office/drawing/2014/main" id="{685F1B2F-BAA0-4A3C-91CD-4511A59AC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99" y="1458407"/>
            <a:ext cx="3720568" cy="1719885"/>
          </a:xfrm>
          <a:prstGeom prst="rect">
            <a:avLst/>
          </a:prstGeom>
        </p:spPr>
      </p:pic>
      <p:pic>
        <p:nvPicPr>
          <p:cNvPr id="1027" name="Picture 3" descr="“seismic section”的图片搜索结果">
            <a:hlinkClick r:id="rId3"/>
            <a:extLst>
              <a:ext uri="{FF2B5EF4-FFF2-40B4-BE49-F238E27FC236}">
                <a16:creationId xmlns:a16="http://schemas.microsoft.com/office/drawing/2014/main" id="{DBCBCA7D-5FFF-4091-8249-221D16B0C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092" y="1811900"/>
            <a:ext cx="1719885" cy="1719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图片包含 户外, 建筑物, 水&#10;&#10;描述已自动生成">
            <a:extLst>
              <a:ext uri="{FF2B5EF4-FFF2-40B4-BE49-F238E27FC236}">
                <a16:creationId xmlns:a16="http://schemas.microsoft.com/office/drawing/2014/main" id="{9A6B6AFB-AF71-4B86-9AE5-88B3C290F2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431" y="1816744"/>
            <a:ext cx="2063862" cy="171988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A78D9C3-FAF8-4C67-81B4-6F6BFBBE13C1}"/>
              </a:ext>
            </a:extLst>
          </p:cNvPr>
          <p:cNvCxnSpPr/>
          <p:nvPr/>
        </p:nvCxnSpPr>
        <p:spPr>
          <a:xfrm>
            <a:off x="2006221" y="2393202"/>
            <a:ext cx="269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489CB3E-55D0-4198-AAEF-3FCED4E533C3}"/>
              </a:ext>
            </a:extLst>
          </p:cNvPr>
          <p:cNvCxnSpPr/>
          <p:nvPr/>
        </p:nvCxnSpPr>
        <p:spPr>
          <a:xfrm>
            <a:off x="3910083" y="2393202"/>
            <a:ext cx="269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BBDA091-3B14-4E15-8C9B-FA4534B84636}"/>
              </a:ext>
            </a:extLst>
          </p:cNvPr>
          <p:cNvCxnSpPr/>
          <p:nvPr/>
        </p:nvCxnSpPr>
        <p:spPr>
          <a:xfrm>
            <a:off x="6150592" y="2393202"/>
            <a:ext cx="269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2CDBDB4-BE21-43B3-BFD2-08903A8A73A0}"/>
              </a:ext>
            </a:extLst>
          </p:cNvPr>
          <p:cNvSpPr txBox="1"/>
          <p:nvPr/>
        </p:nvSpPr>
        <p:spPr>
          <a:xfrm>
            <a:off x="4350092" y="1471633"/>
            <a:ext cx="1141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(c) a lot of shots</a:t>
            </a:r>
            <a:endParaRPr lang="zh-CN" altLang="en-US" sz="105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1323685-E552-4F76-A65F-C2F3E625DEE9}"/>
              </a:ext>
            </a:extLst>
          </p:cNvPr>
          <p:cNvSpPr txBox="1"/>
          <p:nvPr/>
        </p:nvSpPr>
        <p:spPr>
          <a:xfrm>
            <a:off x="6588431" y="1486789"/>
            <a:ext cx="11897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(d) In large scale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15148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553925" y="497144"/>
            <a:ext cx="2132875" cy="234218"/>
          </a:xfrm>
        </p:spPr>
        <p:txBody>
          <a:bodyPr/>
          <a:lstStyle/>
          <a:p>
            <a:r>
              <a:rPr lang="en-US" sz="1800" dirty="0"/>
              <a:t>Objective</a:t>
            </a:r>
          </a:p>
        </p:txBody>
      </p:sp>
      <p:pic>
        <p:nvPicPr>
          <p:cNvPr id="7" name="Picture 2" descr="image004">
            <a:extLst>
              <a:ext uri="{FF2B5EF4-FFF2-40B4-BE49-F238E27FC236}">
                <a16:creationId xmlns:a16="http://schemas.microsoft.com/office/drawing/2014/main" id="{93C8155E-7B78-4910-8F77-AD22B87C4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5" y="855360"/>
            <a:ext cx="6835109" cy="354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image007">
            <a:extLst>
              <a:ext uri="{FF2B5EF4-FFF2-40B4-BE49-F238E27FC236}">
                <a16:creationId xmlns:a16="http://schemas.microsoft.com/office/drawing/2014/main" id="{43029ADE-9D68-405E-AF3E-9160C3F9D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105" y="855360"/>
            <a:ext cx="6880847" cy="3571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0C1B792-C6E5-4B84-BE07-301FC6B53E15}"/>
              </a:ext>
            </a:extLst>
          </p:cNvPr>
          <p:cNvSpPr txBox="1"/>
          <p:nvPr/>
        </p:nvSpPr>
        <p:spPr>
          <a:xfrm>
            <a:off x="6503159" y="178108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0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FD5CDAB-7D87-481E-BE7D-84024496DD45}"/>
              </a:ext>
            </a:extLst>
          </p:cNvPr>
          <p:cNvSpPr txBox="1"/>
          <p:nvPr/>
        </p:nvSpPr>
        <p:spPr>
          <a:xfrm>
            <a:off x="6503159" y="218099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1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3CBC90A-D564-4EE4-A922-ED8E448BEDDA}"/>
              </a:ext>
            </a:extLst>
          </p:cNvPr>
          <p:cNvSpPr txBox="1"/>
          <p:nvPr/>
        </p:nvSpPr>
        <p:spPr>
          <a:xfrm>
            <a:off x="6486545" y="248905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2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E7171B-2F92-4ADF-A018-3583F0771E91}"/>
              </a:ext>
            </a:extLst>
          </p:cNvPr>
          <p:cNvSpPr txBox="1"/>
          <p:nvPr/>
        </p:nvSpPr>
        <p:spPr>
          <a:xfrm>
            <a:off x="6553925" y="2769282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3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6CEEA1E-BB27-4C2E-958B-E6224954D595}"/>
              </a:ext>
            </a:extLst>
          </p:cNvPr>
          <p:cNvSpPr txBox="1"/>
          <p:nvPr/>
        </p:nvSpPr>
        <p:spPr>
          <a:xfrm>
            <a:off x="6576794" y="2921431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4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284C82D-1F0B-4A19-9EEC-9A3CC7C7008D}"/>
              </a:ext>
            </a:extLst>
          </p:cNvPr>
          <p:cNvSpPr txBox="1"/>
          <p:nvPr/>
        </p:nvSpPr>
        <p:spPr>
          <a:xfrm>
            <a:off x="6576794" y="3089709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5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79A9B76-7685-4960-99B0-A64010471AF7}"/>
              </a:ext>
            </a:extLst>
          </p:cNvPr>
          <p:cNvSpPr txBox="1"/>
          <p:nvPr/>
        </p:nvSpPr>
        <p:spPr>
          <a:xfrm>
            <a:off x="6553924" y="3490706"/>
            <a:ext cx="5854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Unit 6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5690F4F-615A-4B25-8836-B60E0A00494E}"/>
              </a:ext>
            </a:extLst>
          </p:cNvPr>
          <p:cNvSpPr/>
          <p:nvPr/>
        </p:nvSpPr>
        <p:spPr>
          <a:xfrm>
            <a:off x="3217588" y="22483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defTabSz="914377">
              <a:buSzPct val="70000"/>
              <a:defRPr/>
            </a:pPr>
            <a:r>
              <a:rPr lang="en-GB" altLang="zh-CN" sz="1400" b="1" dirty="0"/>
              <a:t>Supervised Seismic Section Classification with Convolutional Neural Networks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EDEA9F-D797-46B8-BAAA-098E47B5AB65}"/>
              </a:ext>
            </a:extLst>
          </p:cNvPr>
          <p:cNvSpPr txBox="1"/>
          <p:nvPr/>
        </p:nvSpPr>
        <p:spPr>
          <a:xfrm>
            <a:off x="304232" y="3637154"/>
            <a:ext cx="1499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Test field in Gabon.</a:t>
            </a:r>
          </a:p>
          <a:p>
            <a:endParaRPr lang="en-US" altLang="zh-CN" sz="1200" dirty="0"/>
          </a:p>
          <a:p>
            <a:r>
              <a:rPr lang="en-US" altLang="zh-CN" sz="1200" dirty="0"/>
              <a:t>7 different units.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6929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58A8018-E51A-4908-9A4B-786E6AE887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2420" y="480884"/>
            <a:ext cx="4909773" cy="418173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76918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D49CB13-FE58-4F47-A243-625DFBD8E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2"/>
                </a:solidFill>
              </a:rPr>
              <a:t>Dataset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545C6B8-0056-4246-9423-7687BA648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30" y="1958806"/>
            <a:ext cx="3918170" cy="207350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431C6241-1423-483E-9275-E7AA2456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15" y="1958806"/>
            <a:ext cx="2554435" cy="1823957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F08C97C5-07E5-41FC-A0C7-980AE0DB9EC0}"/>
              </a:ext>
            </a:extLst>
          </p:cNvPr>
          <p:cNvSpPr txBox="1"/>
          <p:nvPr/>
        </p:nvSpPr>
        <p:spPr>
          <a:xfrm>
            <a:off x="1391238" y="402822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‘1-feature’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71E9A43-2B65-4124-8331-98DAB0785E76}"/>
              </a:ext>
            </a:extLst>
          </p:cNvPr>
          <p:cNvSpPr txBox="1"/>
          <p:nvPr/>
        </p:nvSpPr>
        <p:spPr>
          <a:xfrm>
            <a:off x="6145261" y="402822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‘6-feature’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A229D79-92A2-4543-BF4F-89FA38D93A18}"/>
              </a:ext>
            </a:extLst>
          </p:cNvPr>
          <p:cNvSpPr txBox="1"/>
          <p:nvPr/>
        </p:nvSpPr>
        <p:spPr>
          <a:xfrm>
            <a:off x="3774968" y="281089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VS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7B08351-6B10-4591-BE07-939412597069}"/>
              </a:ext>
            </a:extLst>
          </p:cNvPr>
          <p:cNvSpPr/>
          <p:nvPr/>
        </p:nvSpPr>
        <p:spPr>
          <a:xfrm>
            <a:off x="590328" y="1050695"/>
            <a:ext cx="77279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4E555C"/>
                </a:solidFill>
              </a:rPr>
              <a:t>5 interpreted Seismic sections are manually chosen to train the Machine (</a:t>
            </a:r>
            <a:r>
              <a:rPr lang="en-US" altLang="zh-CN" sz="1200" b="1" dirty="0">
                <a:solidFill>
                  <a:srgbClr val="4E555C"/>
                </a:solidFill>
              </a:rPr>
              <a:t>0.1% of total seismic dataset</a:t>
            </a:r>
            <a:r>
              <a:rPr lang="en-US" altLang="zh-CN" sz="1200" dirty="0">
                <a:solidFill>
                  <a:srgbClr val="4E555C"/>
                </a:solidFill>
              </a:rPr>
              <a:t>).</a:t>
            </a:r>
          </a:p>
          <a:p>
            <a:r>
              <a:rPr lang="en-US" altLang="zh-CN" sz="1200" dirty="0">
                <a:solidFill>
                  <a:srgbClr val="4E555C"/>
                </a:solidFill>
              </a:rPr>
              <a:t>Split in 3: 1: 1 (</a:t>
            </a:r>
            <a:r>
              <a:rPr lang="en-US" altLang="zh-CN" sz="1200" b="1" dirty="0">
                <a:solidFill>
                  <a:srgbClr val="4E555C"/>
                </a:solidFill>
              </a:rPr>
              <a:t>3 Training sections, 1 Validation section and 1 Test section</a:t>
            </a:r>
            <a:r>
              <a:rPr lang="en-US" altLang="zh-CN" sz="1200" dirty="0">
                <a:solidFill>
                  <a:srgbClr val="4E555C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343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dirty="0"/>
              <a:t>Test Section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75724C7-5A15-49A5-9FF0-171C104532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0" y="1348693"/>
            <a:ext cx="3387138" cy="295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A80205-9A9D-4210-98D6-067D645054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050" y="1881167"/>
            <a:ext cx="3505750" cy="19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C9F8DC4-B98C-4B2D-AA0E-07F6DD5B1C4F}"/>
              </a:ext>
            </a:extLst>
          </p:cNvPr>
          <p:cNvSpPr txBox="1"/>
          <p:nvPr/>
        </p:nvSpPr>
        <p:spPr>
          <a:xfrm>
            <a:off x="6007140" y="3837140"/>
            <a:ext cx="10935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Class label map</a:t>
            </a:r>
            <a:endParaRPr lang="zh-CN" altLang="en-US" sz="1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EB2782-275D-4299-8EEB-C73A095E1162}"/>
              </a:ext>
            </a:extLst>
          </p:cNvPr>
          <p:cNvSpPr/>
          <p:nvPr/>
        </p:nvSpPr>
        <p:spPr>
          <a:xfrm>
            <a:off x="5094015" y="2348717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3E6AD00-EC22-4F9B-BA30-D28B579F8F6B}"/>
              </a:ext>
            </a:extLst>
          </p:cNvPr>
          <p:cNvCxnSpPr/>
          <p:nvPr/>
        </p:nvCxnSpPr>
        <p:spPr>
          <a:xfrm>
            <a:off x="6120525" y="2348717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EC8C448-419F-42AB-BD03-6CCF504825CE}"/>
              </a:ext>
            </a:extLst>
          </p:cNvPr>
          <p:cNvCxnSpPr/>
          <p:nvPr/>
        </p:nvCxnSpPr>
        <p:spPr>
          <a:xfrm>
            <a:off x="6120525" y="2744606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26A15D0-3D86-4B80-ADC7-52C39C33ED85}"/>
              </a:ext>
            </a:extLst>
          </p:cNvPr>
          <p:cNvSpPr/>
          <p:nvPr/>
        </p:nvSpPr>
        <p:spPr>
          <a:xfrm>
            <a:off x="6372772" y="2466428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05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2507978B-D420-43F3-93D7-6F85FF0B744B}"/>
              </a:ext>
            </a:extLst>
          </p:cNvPr>
          <p:cNvSpPr txBox="1"/>
          <p:nvPr/>
        </p:nvSpPr>
        <p:spPr>
          <a:xfrm>
            <a:off x="2599344" y="2110085"/>
            <a:ext cx="3945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2400" b="1" dirty="0">
                <a:solidFill>
                  <a:schemeClr val="tx2"/>
                </a:solidFill>
              </a:rPr>
              <a:t>Feed-Forward DNN Model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04027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38884" y="497144"/>
            <a:ext cx="2947917" cy="234218"/>
          </a:xfrm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zh-CN" sz="1200" dirty="0">
                <a:solidFill>
                  <a:schemeClr val="tx2"/>
                </a:solidFill>
              </a:rPr>
              <a:t>Feed-Forward DNN Model and Result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605B6F-5A91-49E0-AAA5-851132AE99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48" y="1463701"/>
            <a:ext cx="2648979" cy="221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FF1229-FD40-402D-AD1D-E807A162336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575" y="2571750"/>
            <a:ext cx="3460209" cy="1984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D68554C-C053-4C99-923C-D67BF159F1C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34" y="730054"/>
            <a:ext cx="3505750" cy="19846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D2A67F5-3415-4C79-A36B-FEC10497B632}"/>
              </a:ext>
            </a:extLst>
          </p:cNvPr>
          <p:cNvSpPr/>
          <p:nvPr/>
        </p:nvSpPr>
        <p:spPr>
          <a:xfrm>
            <a:off x="4899999" y="1197604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8028842-DE1D-413E-9C03-B64911BF3E41}"/>
              </a:ext>
            </a:extLst>
          </p:cNvPr>
          <p:cNvCxnSpPr/>
          <p:nvPr/>
        </p:nvCxnSpPr>
        <p:spPr>
          <a:xfrm>
            <a:off x="5926509" y="1197604"/>
            <a:ext cx="252247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2AB1A00-EBF8-4C73-974A-34CD534E0C15}"/>
              </a:ext>
            </a:extLst>
          </p:cNvPr>
          <p:cNvCxnSpPr/>
          <p:nvPr/>
        </p:nvCxnSpPr>
        <p:spPr>
          <a:xfrm>
            <a:off x="5926509" y="1593493"/>
            <a:ext cx="252247" cy="4400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8F79461-4170-4B46-B6C9-B383E6E65234}"/>
              </a:ext>
            </a:extLst>
          </p:cNvPr>
          <p:cNvSpPr/>
          <p:nvPr/>
        </p:nvSpPr>
        <p:spPr>
          <a:xfrm>
            <a:off x="6178756" y="1315315"/>
            <a:ext cx="1881352" cy="71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FDC56B2-6A77-4C44-A622-7F0BAABF96E5}"/>
              </a:ext>
            </a:extLst>
          </p:cNvPr>
          <p:cNvSpPr/>
          <p:nvPr/>
        </p:nvSpPr>
        <p:spPr>
          <a:xfrm>
            <a:off x="4899999" y="3084211"/>
            <a:ext cx="1026510" cy="395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FCEC82A-ADA1-4AB2-BC71-59DA41FC1F0B}"/>
              </a:ext>
            </a:extLst>
          </p:cNvPr>
          <p:cNvCxnSpPr>
            <a:cxnSpLocks/>
          </p:cNvCxnSpPr>
          <p:nvPr/>
        </p:nvCxnSpPr>
        <p:spPr>
          <a:xfrm>
            <a:off x="5904591" y="3086163"/>
            <a:ext cx="201919" cy="1177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38D78D8D-844E-4ACC-A2D4-E52AA1EAA4C5}"/>
              </a:ext>
            </a:extLst>
          </p:cNvPr>
          <p:cNvCxnSpPr>
            <a:cxnSpLocks/>
          </p:cNvCxnSpPr>
          <p:nvPr/>
        </p:nvCxnSpPr>
        <p:spPr>
          <a:xfrm>
            <a:off x="5904591" y="3478948"/>
            <a:ext cx="201919" cy="4804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6D46D72-5D45-4C79-AD19-E0AFB7EA7AB1}"/>
              </a:ext>
            </a:extLst>
          </p:cNvPr>
          <p:cNvSpPr/>
          <p:nvPr/>
        </p:nvSpPr>
        <p:spPr>
          <a:xfrm>
            <a:off x="6106510" y="3227193"/>
            <a:ext cx="1953598" cy="732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332BA1-DA30-40D6-8E85-2AEE36B00815}"/>
              </a:ext>
            </a:extLst>
          </p:cNvPr>
          <p:cNvSpPr/>
          <p:nvPr/>
        </p:nvSpPr>
        <p:spPr>
          <a:xfrm>
            <a:off x="6505202" y="4136447"/>
            <a:ext cx="12844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sz="1200" dirty="0"/>
              <a:t>Test Acc. </a:t>
            </a:r>
            <a:r>
              <a:rPr lang="en-GB" altLang="zh-CN" sz="1200" i="1" dirty="0">
                <a:solidFill>
                  <a:srgbClr val="FF0000"/>
                </a:solidFill>
              </a:rPr>
              <a:t>~9.0%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428AE20-4C40-4014-B5C7-E4D0D335E60C}"/>
              </a:ext>
            </a:extLst>
          </p:cNvPr>
          <p:cNvSpPr txBox="1"/>
          <p:nvPr/>
        </p:nvSpPr>
        <p:spPr>
          <a:xfrm>
            <a:off x="1283240" y="1118549"/>
            <a:ext cx="2313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Network Architecture</a:t>
            </a:r>
            <a:endParaRPr lang="zh-CN" altLang="en-US" sz="12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35E7309-0290-490E-B079-5B5E32DFBE18}"/>
              </a:ext>
            </a:extLst>
          </p:cNvPr>
          <p:cNvSpPr txBox="1"/>
          <p:nvPr/>
        </p:nvSpPr>
        <p:spPr>
          <a:xfrm>
            <a:off x="730461" y="3719181"/>
            <a:ext cx="2866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Only on ‘6-feature’ dataset.</a:t>
            </a:r>
          </a:p>
          <a:p>
            <a:endParaRPr lang="en-US" altLang="zh-CN" sz="1200" dirty="0"/>
          </a:p>
          <a:p>
            <a:r>
              <a:rPr lang="en-US" altLang="zh-CN" sz="1200" dirty="0"/>
              <a:t>Bad accuracy and geological continuity.</a:t>
            </a:r>
          </a:p>
          <a:p>
            <a:endParaRPr lang="en-US" altLang="zh-CN" sz="1200" dirty="0"/>
          </a:p>
          <a:p>
            <a:r>
              <a:rPr lang="en-US" altLang="zh-CN" sz="1200" dirty="0"/>
              <a:t>Reference only.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FF9F593-C3E1-426A-A279-9EC174D8E57B}"/>
              </a:ext>
            </a:extLst>
          </p:cNvPr>
          <p:cNvSpPr txBox="1"/>
          <p:nvPr/>
        </p:nvSpPr>
        <p:spPr>
          <a:xfrm>
            <a:off x="6392254" y="980577"/>
            <a:ext cx="1382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/>
              <a:t>Human Interpretation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9137300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6033</TotalTime>
  <Words>882</Words>
  <Application>Microsoft Office PowerPoint</Application>
  <PresentationFormat>全屏显示(16:9)</PresentationFormat>
  <Paragraphs>325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9" baseType="lpstr">
      <vt:lpstr>等线</vt:lpstr>
      <vt:lpstr>Arial</vt:lpstr>
      <vt:lpstr>Imperial College London Theme</vt:lpstr>
      <vt:lpstr>Supervised Seismic Section Classification with Convolutional Neural Networks (CNNs)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宗鹏 陈</cp:lastModifiedBy>
  <cp:revision>101</cp:revision>
  <dcterms:created xsi:type="dcterms:W3CDTF">2017-02-16T14:49:58Z</dcterms:created>
  <dcterms:modified xsi:type="dcterms:W3CDTF">2019-09-10T14:07:08Z</dcterms:modified>
</cp:coreProperties>
</file>